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08D7D14-77EC-45F4-8F83-DA8C5AF1A85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80"/>
            <p14:sldId id="281"/>
            <p14:sldId id="282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AED8-3D71-4BA0-B40A-ABC738221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52B5-183F-4A74-9048-832948F8E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D976F-478E-4378-B477-F5C63FB5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B1C89-CD7C-462A-9C16-88EC5300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39691-D7EC-4C59-B346-35C0E18B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23C4-B1E7-46AD-A98B-2CB97348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1C044-97BF-4ACC-9554-0D12D4200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895D2-F6D8-4DA9-A081-742C024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D667-8557-4755-A627-8C4CE7FD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D12D8-C5D5-4EE6-89E7-10CE6F42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6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789A5-E6BB-47E5-BD7B-F97716A4C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AC031-E772-4841-A725-82A602E88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31947-EE14-4A8B-8475-6311C24E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47731-F65B-4B4E-B8B9-88C3C71F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D707C-FF50-4D7F-8C78-555DEFFD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9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9A29-530C-4B16-AEA9-78032B61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9F6B-7555-4A40-A55D-0797C746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4A997-4BD1-41AA-8228-F5D6D3CD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C33A-ACC9-4360-8399-312F3146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91FD-AFC1-46D2-8BF1-62545588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0E23-C016-4BE9-A5F6-2EF76BD9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B7507-6FF2-4036-B7FE-E560BE311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5656-E9F7-45D3-A4CB-8E4CF575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B763F-45C4-467B-BA30-EBA12B57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13A32-7DCF-4192-8A93-FC6E1378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7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E1C9-B19B-4EBA-8ED5-100366E4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9409F-58E8-40D3-A9CA-4DA2C95A4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22282-2B65-4726-90F4-8EAEA3D6A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816B0-3622-4B72-9071-A260A439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E3B27-ED66-4BE7-9B38-2C83CEBB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99E81-886E-4450-B303-027FCE8C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F1EC-8605-4FDE-A83E-BE6E4454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E6543-4FF8-42B7-A00D-E16F6D255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A09CE-3DB6-456C-B8E5-749B28925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B383C-7F27-4420-BC69-859B2706F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0B6C9-67CC-4816-B36A-4E3C7ABB3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E5F36-A614-46B9-A357-8527D08F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45D75-6957-42B5-A91D-13E4A1A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092F5-8910-4CBC-90AC-86451ECB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2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4A9F-64E5-4AF9-BAE0-A84B4137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C0685-ECB9-41AB-8FE8-F05DC8CC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F053C-E781-4D89-A180-A359E574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3585A-27BD-410A-84F4-AD794A6A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3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A1A25-1FAD-49F1-ABEB-30093057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F34D3-CF89-4FAA-AD37-3B2D23EA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1EE9B-C7A7-4673-95FA-298427B0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2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E652-30B4-44EF-BBCE-ED1F6092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A16F-DF64-401B-8CEA-EC435B90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05F5-0221-4B0D-B6B9-6AAC7C93B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35A06-2260-4466-A653-11BA10AF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1B920-5483-4FCE-A7E3-23B2D6CE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40AA1-9BAF-4CFD-AC02-94397CA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E242-DE91-4116-9557-D95B13ED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3DBFA-62FC-47C0-BE36-F5E2A6698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8C3D4-043B-49B1-BE29-2B60FAE38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A0233-22B6-4568-BE28-215CF7A5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E4F1A-E38A-420D-B371-8DDF8A2B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0983F-BEE2-425C-9AC8-47BDE2B5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7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685E-B2B4-4868-A6F4-173C852F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296B1-0C00-4322-9C3D-5FFE1DE75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C360-F0E2-4D3D-811A-FCBADE26E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82F3-C50C-46DD-A036-56FC9F2BC100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8F794-B2F5-4856-8E80-674ED5324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E9AEA-5C34-412C-8A00-D5505F56E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9952-61A2-42B3-8717-17775F93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8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19_Januari" TargetMode="External"/><Relationship Id="rId3" Type="http://schemas.openxmlformats.org/officeDocument/2006/relationships/hyperlink" Target="https://id.wikipedia.org/wiki/Tanjung_Karang" TargetMode="External"/><Relationship Id="rId7" Type="http://schemas.openxmlformats.org/officeDocument/2006/relationships/hyperlink" Target="https://id.wikipedia.org/wiki/Jakarta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iki/1933" TargetMode="External"/><Relationship Id="rId5" Type="http://schemas.openxmlformats.org/officeDocument/2006/relationships/hyperlink" Target="https://id.wikipedia.org/wiki/9_Maret" TargetMode="External"/><Relationship Id="rId4" Type="http://schemas.openxmlformats.org/officeDocument/2006/relationships/hyperlink" Target="https://id.wikipedia.org/wiki/Bandar_Lampung" TargetMode="External"/><Relationship Id="rId9" Type="http://schemas.openxmlformats.org/officeDocument/2006/relationships/hyperlink" Target="https://id.wikipedia.org/wiki/201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7C9B0-983A-4784-9AC1-C4E79B365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806784" y="1582090"/>
            <a:ext cx="10578431" cy="5275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A64FA-EA3B-4373-B0EE-86BFF557E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119" y="-37214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tx2"/>
                </a:solidFill>
              </a:rPr>
              <a:t>MENGENAL KEWIRAUSAHAAN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89F95-2881-4F54-9E12-A3A5BB6CF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97934" y="5975498"/>
            <a:ext cx="9144000" cy="1536404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bg2">
                    <a:lumMod val="10000"/>
                  </a:schemeClr>
                </a:solidFill>
              </a:rPr>
              <a:t>Harry Furqan, ST.</a:t>
            </a:r>
          </a:p>
          <a:p>
            <a:r>
              <a:rPr lang="en-GB" b="1" u="sng" dirty="0">
                <a:solidFill>
                  <a:schemeClr val="bg2">
                    <a:lumMod val="10000"/>
                  </a:schemeClr>
                </a:solidFill>
              </a:rPr>
              <a:t>CEO CV.CEMERLANG PENTASINDO</a:t>
            </a:r>
          </a:p>
        </p:txBody>
      </p:sp>
    </p:spTree>
    <p:extLst>
      <p:ext uri="{BB962C8B-B14F-4D97-AF65-F5344CB8AC3E}">
        <p14:creationId xmlns:p14="http://schemas.microsoft.com/office/powerpoint/2010/main" val="30784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67D8-CEFA-4AB1-A7F4-CE44F1F8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55"/>
            <a:ext cx="10515600" cy="1325563"/>
          </a:xfrm>
        </p:spPr>
        <p:txBody>
          <a:bodyPr/>
          <a:lstStyle/>
          <a:p>
            <a:r>
              <a:rPr lang="en-GB" b="1" u="sng" dirty="0" err="1"/>
              <a:t>Syarat</a:t>
            </a:r>
            <a:r>
              <a:rPr lang="en-GB" b="1" u="sng" dirty="0"/>
              <a:t> </a:t>
            </a:r>
            <a:r>
              <a:rPr lang="en-GB" b="1" u="sng" dirty="0" err="1"/>
              <a:t>Wirausaha</a:t>
            </a:r>
            <a:endParaRPr lang="en-GB" b="1" u="sng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6C555C94-2B98-4651-89CA-75E9815BAD75}"/>
              </a:ext>
            </a:extLst>
          </p:cNvPr>
          <p:cNvSpPr/>
          <p:nvPr/>
        </p:nvSpPr>
        <p:spPr>
          <a:xfrm>
            <a:off x="398205" y="986439"/>
            <a:ext cx="3185653" cy="2674835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TIDAK KONSUMTIF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2CCE56B2-7EE1-4207-BECA-DF3CDFF9CAA2}"/>
              </a:ext>
            </a:extLst>
          </p:cNvPr>
          <p:cNvSpPr/>
          <p:nvPr/>
        </p:nvSpPr>
        <p:spPr>
          <a:xfrm>
            <a:off x="4283176" y="905323"/>
            <a:ext cx="3185653" cy="2674835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KREATIF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912955A9-D1E6-40B6-8C1C-04011666E70A}"/>
              </a:ext>
            </a:extLst>
          </p:cNvPr>
          <p:cNvSpPr/>
          <p:nvPr/>
        </p:nvSpPr>
        <p:spPr>
          <a:xfrm>
            <a:off x="8168147" y="961627"/>
            <a:ext cx="3185653" cy="2674835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BERPIKIR POSITIF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788F46EA-CC52-47E9-86A1-A5B2FD8C4F25}"/>
              </a:ext>
            </a:extLst>
          </p:cNvPr>
          <p:cNvSpPr/>
          <p:nvPr/>
        </p:nvSpPr>
        <p:spPr>
          <a:xfrm>
            <a:off x="2431027" y="2730678"/>
            <a:ext cx="3185653" cy="267483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PINTAR BERGAUL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F8729F1-607B-4F7A-A890-32774673695D}"/>
              </a:ext>
            </a:extLst>
          </p:cNvPr>
          <p:cNvSpPr/>
          <p:nvPr/>
        </p:nvSpPr>
        <p:spPr>
          <a:xfrm>
            <a:off x="6413094" y="2806417"/>
            <a:ext cx="3185653" cy="2674835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TANGGUNG JAWAB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FF9DB385-79A6-4E7D-80BF-E67556A56FA8}"/>
              </a:ext>
            </a:extLst>
          </p:cNvPr>
          <p:cNvSpPr/>
          <p:nvPr/>
        </p:nvSpPr>
        <p:spPr>
          <a:xfrm>
            <a:off x="4658041" y="4216767"/>
            <a:ext cx="3185653" cy="26748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SEMANGAT TINGGI</a:t>
            </a:r>
          </a:p>
        </p:txBody>
      </p:sp>
    </p:spTree>
    <p:extLst>
      <p:ext uri="{BB962C8B-B14F-4D97-AF65-F5344CB8AC3E}">
        <p14:creationId xmlns:p14="http://schemas.microsoft.com/office/powerpoint/2010/main" val="23534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446D-0B01-4781-A676-D69632BE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PERILAKU WIRAUSAHA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615BC-21F6-4EE3-BC63-45DD69248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>
          <a:xfrm>
            <a:off x="7194567" y="1818737"/>
            <a:ext cx="3849517" cy="3220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58997-53E4-4243-8995-C2EC1B781C4E}"/>
              </a:ext>
            </a:extLst>
          </p:cNvPr>
          <p:cNvSpPr txBox="1"/>
          <p:nvPr/>
        </p:nvSpPr>
        <p:spPr>
          <a:xfrm>
            <a:off x="661220" y="1690688"/>
            <a:ext cx="578382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Orientasi</a:t>
            </a:r>
            <a:r>
              <a:rPr lang="en-GB" sz="2400" dirty="0"/>
              <a:t> pada </a:t>
            </a:r>
            <a:r>
              <a:rPr lang="en-GB" sz="2400" dirty="0" err="1"/>
              <a:t>tugas</a:t>
            </a:r>
            <a:r>
              <a:rPr lang="en-GB" sz="2400" dirty="0"/>
              <a:t> dan </a:t>
            </a:r>
            <a:r>
              <a:rPr lang="en-GB" sz="2400" dirty="0" err="1"/>
              <a:t>hasil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Pengambil</a:t>
            </a:r>
            <a:r>
              <a:rPr lang="en-GB" sz="2400" dirty="0"/>
              <a:t> </a:t>
            </a:r>
            <a:r>
              <a:rPr lang="en-GB" sz="2400" dirty="0" err="1"/>
              <a:t>resiko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Berkepemimpinan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Berorientasi</a:t>
            </a:r>
            <a:r>
              <a:rPr lang="en-GB" sz="2400" dirty="0"/>
              <a:t> masa </a:t>
            </a:r>
            <a:r>
              <a:rPr lang="en-GB" sz="2400" dirty="0" err="1"/>
              <a:t>depan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mengkoordinasikan</a:t>
            </a:r>
            <a:r>
              <a:rPr lang="en-GB" sz="2400" dirty="0"/>
              <a:t> </a:t>
            </a:r>
            <a:r>
              <a:rPr lang="en-GB" sz="2400" dirty="0" err="1"/>
              <a:t>kegiatan</a:t>
            </a:r>
            <a:r>
              <a:rPr lang="en-GB" sz="2400" dirty="0"/>
              <a:t> </a:t>
            </a:r>
            <a:r>
              <a:rPr lang="en-GB" sz="2400" dirty="0" err="1"/>
              <a:t>usaha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Berinisiatif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714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BAA2-04AB-4A8A-98CE-98FD491B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KARAKTERISTIK WIRAUSAHAWAN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8896-6608-43E4-AD76-20AF423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 err="1"/>
              <a:t>Pemimpi</a:t>
            </a:r>
            <a:r>
              <a:rPr lang="en-GB" dirty="0"/>
              <a:t> </a:t>
            </a:r>
            <a:r>
              <a:rPr lang="en-GB" dirty="0" err="1"/>
              <a:t>sukses</a:t>
            </a:r>
            <a:endParaRPr lang="en-GB" dirty="0"/>
          </a:p>
          <a:p>
            <a:r>
              <a:rPr lang="en-GB" dirty="0" err="1"/>
              <a:t>Visi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depan</a:t>
            </a:r>
            <a:endParaRPr lang="en-GB" dirty="0"/>
          </a:p>
          <a:p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cepat</a:t>
            </a:r>
            <a:endParaRPr lang="en-GB" dirty="0"/>
          </a:p>
          <a:p>
            <a:r>
              <a:rPr lang="en-GB" dirty="0" err="1"/>
              <a:t>Bekerja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cepat</a:t>
            </a:r>
            <a:endParaRPr lang="en-GB" dirty="0"/>
          </a:p>
          <a:p>
            <a:r>
              <a:rPr lang="en-GB" dirty="0" err="1"/>
              <a:t>Penentuan</a:t>
            </a:r>
            <a:r>
              <a:rPr lang="en-GB" dirty="0"/>
              <a:t> </a:t>
            </a:r>
            <a:r>
              <a:rPr lang="en-GB" dirty="0" err="1"/>
              <a:t>tekad</a:t>
            </a:r>
            <a:endParaRPr lang="en-GB" dirty="0"/>
          </a:p>
          <a:p>
            <a:r>
              <a:rPr lang="en-GB" dirty="0" err="1"/>
              <a:t>Pengabdian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pekerjaan</a:t>
            </a:r>
            <a:endParaRPr lang="en-GB" dirty="0"/>
          </a:p>
          <a:p>
            <a:r>
              <a:rPr lang="en-GB" dirty="0" err="1"/>
              <a:t>Mencintai</a:t>
            </a:r>
            <a:r>
              <a:rPr lang="en-GB" dirty="0"/>
              <a:t> </a:t>
            </a:r>
            <a:r>
              <a:rPr lang="en-GB" dirty="0" err="1"/>
              <a:t>pekerjaan</a:t>
            </a:r>
            <a:endParaRPr lang="en-GB" dirty="0"/>
          </a:p>
          <a:p>
            <a:r>
              <a:rPr lang="en-GB" dirty="0" err="1"/>
              <a:t>Bertanggung</a:t>
            </a:r>
            <a:r>
              <a:rPr lang="en-GB" dirty="0"/>
              <a:t> </a:t>
            </a:r>
            <a:r>
              <a:rPr lang="en-GB" dirty="0" err="1"/>
              <a:t>jawab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nasib</a:t>
            </a:r>
            <a:r>
              <a:rPr lang="en-GB" dirty="0"/>
              <a:t> </a:t>
            </a:r>
            <a:r>
              <a:rPr lang="en-GB" dirty="0" err="1"/>
              <a:t>usahanya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426E1-EE10-46ED-9616-FCF1C3697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>
          <a:xfrm>
            <a:off x="7201722" y="1690688"/>
            <a:ext cx="4152078" cy="39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EE0E2-85C4-4C8E-86D5-82AC5BD2E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560" y="803518"/>
            <a:ext cx="7826957" cy="44026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A5A40-81B5-4232-83F0-8C37A13D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2" y="148112"/>
            <a:ext cx="10515600" cy="1325563"/>
          </a:xfrm>
        </p:spPr>
        <p:txBody>
          <a:bodyPr/>
          <a:lstStyle/>
          <a:p>
            <a:pPr algn="ctr"/>
            <a:r>
              <a:rPr lang="en-GB" b="1" u="sng" dirty="0"/>
              <a:t>TEKAD &amp; NIAT WIRAUSAHA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74F85-8179-4B8C-BB83-A89DFCEF6AE3}"/>
              </a:ext>
            </a:extLst>
          </p:cNvPr>
          <p:cNvSpPr txBox="1"/>
          <p:nvPr/>
        </p:nvSpPr>
        <p:spPr>
          <a:xfrm>
            <a:off x="6238568" y="1651819"/>
            <a:ext cx="5383161" cy="383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*</a:t>
            </a:r>
            <a:r>
              <a:rPr lang="en-GB" sz="2000" b="1" dirty="0" err="1"/>
              <a:t>Menimbulkan</a:t>
            </a:r>
            <a:r>
              <a:rPr lang="en-GB" sz="2000" b="1" dirty="0"/>
              <a:t> </a:t>
            </a:r>
            <a:r>
              <a:rPr lang="en-GB" sz="2000" b="1" dirty="0" err="1"/>
              <a:t>kepercayaan</a:t>
            </a:r>
            <a:r>
              <a:rPr lang="en-GB" sz="2000" b="1" dirty="0"/>
              <a:t> </a:t>
            </a:r>
            <a:r>
              <a:rPr lang="en-GB" sz="2000" b="1" dirty="0" err="1"/>
              <a:t>masyarakat</a:t>
            </a:r>
            <a:r>
              <a:rPr lang="en-GB" sz="2000" b="1" dirty="0"/>
              <a:t> </a:t>
            </a:r>
            <a:r>
              <a:rPr lang="en-GB" sz="2000" b="1" dirty="0" err="1"/>
              <a:t>terhadap</a:t>
            </a:r>
            <a:r>
              <a:rPr lang="en-GB" sz="2000" b="1" dirty="0"/>
              <a:t> </a:t>
            </a:r>
            <a:r>
              <a:rPr lang="en-GB" sz="2000" b="1" dirty="0" err="1"/>
              <a:t>kemampuan</a:t>
            </a:r>
            <a:r>
              <a:rPr lang="en-GB" sz="2000" b="1" dirty="0"/>
              <a:t> </a:t>
            </a:r>
            <a:r>
              <a:rPr lang="en-GB" sz="2000" b="1" dirty="0" err="1"/>
              <a:t>dirinya</a:t>
            </a:r>
            <a:endParaRPr lang="en-GB" sz="2000" b="1" dirty="0"/>
          </a:p>
          <a:p>
            <a:pPr algn="just">
              <a:lnSpc>
                <a:spcPct val="150000"/>
              </a:lnSpc>
            </a:pPr>
            <a:r>
              <a:rPr lang="en-GB" sz="2000" b="1" dirty="0"/>
              <a:t>*</a:t>
            </a:r>
            <a:r>
              <a:rPr lang="en-GB" sz="2000" b="1" dirty="0" err="1"/>
              <a:t>Memperluas</a:t>
            </a:r>
            <a:r>
              <a:rPr lang="en-GB" sz="2000" b="1" dirty="0"/>
              <a:t> </a:t>
            </a:r>
            <a:r>
              <a:rPr lang="en-GB" sz="2000" b="1" dirty="0" err="1"/>
              <a:t>kesempatan</a:t>
            </a:r>
            <a:r>
              <a:rPr lang="en-GB" sz="2000" b="1" dirty="0"/>
              <a:t> </a:t>
            </a:r>
            <a:r>
              <a:rPr lang="en-GB" sz="2000" b="1" dirty="0" err="1"/>
              <a:t>kerja</a:t>
            </a:r>
            <a:r>
              <a:rPr lang="en-GB" sz="2000" b="1" dirty="0"/>
              <a:t> </a:t>
            </a:r>
            <a:r>
              <a:rPr lang="en-GB" sz="2000" b="1" dirty="0" err="1"/>
              <a:t>untuk</a:t>
            </a:r>
            <a:r>
              <a:rPr lang="en-GB" sz="2000" b="1" dirty="0"/>
              <a:t> </a:t>
            </a:r>
            <a:r>
              <a:rPr lang="en-GB" sz="2000" b="1" dirty="0" err="1"/>
              <a:t>rakyat</a:t>
            </a:r>
            <a:r>
              <a:rPr lang="en-GB" sz="2000" b="1" dirty="0"/>
              <a:t> </a:t>
            </a:r>
            <a:r>
              <a:rPr lang="en-GB" sz="2000" b="1" dirty="0" err="1"/>
              <a:t>banyak</a:t>
            </a:r>
            <a:endParaRPr lang="en-GB" sz="2000" b="1" dirty="0"/>
          </a:p>
          <a:p>
            <a:pPr algn="just">
              <a:lnSpc>
                <a:spcPct val="150000"/>
              </a:lnSpc>
            </a:pPr>
            <a:r>
              <a:rPr lang="en-GB" sz="2000" b="1" dirty="0"/>
              <a:t>*</a:t>
            </a:r>
            <a:r>
              <a:rPr lang="en-GB" sz="2000" b="1" dirty="0" err="1"/>
              <a:t>Memperkecil</a:t>
            </a:r>
            <a:r>
              <a:rPr lang="en-GB" sz="2000" b="1" dirty="0"/>
              <a:t> </a:t>
            </a:r>
            <a:r>
              <a:rPr lang="en-GB" sz="2000" b="1" dirty="0" err="1"/>
              <a:t>ketergantungan</a:t>
            </a:r>
            <a:r>
              <a:rPr lang="en-GB" sz="2000" b="1" dirty="0"/>
              <a:t> </a:t>
            </a:r>
            <a:r>
              <a:rPr lang="en-GB" sz="2000" b="1" dirty="0" err="1"/>
              <a:t>terhadap</a:t>
            </a:r>
            <a:r>
              <a:rPr lang="en-GB" sz="2000" b="1" dirty="0"/>
              <a:t> orang </a:t>
            </a:r>
            <a:r>
              <a:rPr lang="en-GB" sz="2000" b="1" dirty="0" err="1"/>
              <a:t>asing</a:t>
            </a:r>
            <a:endParaRPr lang="en-GB" sz="2000" b="1" dirty="0"/>
          </a:p>
          <a:p>
            <a:pPr algn="just">
              <a:lnSpc>
                <a:spcPct val="150000"/>
              </a:lnSpc>
            </a:pPr>
            <a:r>
              <a:rPr lang="en-GB" sz="2000" b="1" dirty="0"/>
              <a:t>*</a:t>
            </a:r>
            <a:r>
              <a:rPr lang="en-GB" sz="2000" b="1" dirty="0" err="1"/>
              <a:t>Memenuhi</a:t>
            </a:r>
            <a:r>
              <a:rPr lang="en-GB" sz="2000" b="1" dirty="0"/>
              <a:t> </a:t>
            </a:r>
            <a:r>
              <a:rPr lang="en-GB" sz="2000" b="1" dirty="0" err="1"/>
              <a:t>kebutuhan</a:t>
            </a:r>
            <a:r>
              <a:rPr lang="en-GB" sz="2000" b="1" dirty="0"/>
              <a:t> </a:t>
            </a:r>
            <a:r>
              <a:rPr lang="en-GB" sz="2000" b="1" dirty="0" err="1"/>
              <a:t>masyarakat</a:t>
            </a:r>
            <a:r>
              <a:rPr lang="en-GB" sz="2000" b="1" dirty="0"/>
              <a:t> </a:t>
            </a:r>
            <a:r>
              <a:rPr lang="en-GB" sz="2000" b="1" dirty="0" err="1"/>
              <a:t>atas</a:t>
            </a:r>
            <a:r>
              <a:rPr lang="en-GB" sz="2000" b="1" dirty="0"/>
              <a:t> </a:t>
            </a:r>
            <a:r>
              <a:rPr lang="en-GB" sz="2000" b="1" dirty="0" err="1"/>
              <a:t>kebutuhan</a:t>
            </a:r>
            <a:r>
              <a:rPr lang="en-GB" sz="2000" b="1" dirty="0"/>
              <a:t> </a:t>
            </a:r>
            <a:r>
              <a:rPr lang="en-GB" sz="2000" b="1" dirty="0" err="1"/>
              <a:t>barang</a:t>
            </a:r>
            <a:r>
              <a:rPr lang="en-GB" sz="2000" b="1" dirty="0"/>
              <a:t> dan </a:t>
            </a:r>
            <a:r>
              <a:rPr lang="en-GB" sz="2000" b="1" dirty="0" err="1"/>
              <a:t>jasa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5311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2E6F-A5E5-47A2-A438-2940DF71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Faktor</a:t>
            </a:r>
            <a:r>
              <a:rPr lang="en-GB" b="1" u="sng" dirty="0"/>
              <a:t> </a:t>
            </a:r>
            <a:r>
              <a:rPr lang="en-GB" b="1" u="sng" dirty="0" err="1"/>
              <a:t>Keberhasilan</a:t>
            </a:r>
            <a:r>
              <a:rPr lang="en-GB" b="1" u="sng" dirty="0"/>
              <a:t> </a:t>
            </a:r>
            <a:r>
              <a:rPr lang="en-GB" b="1" u="sng" dirty="0" err="1"/>
              <a:t>Berwirausaha</a:t>
            </a:r>
            <a:endParaRPr lang="en-GB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3CBBA-6CAE-4E0E-87F0-E7D211260E6C}"/>
              </a:ext>
            </a:extLst>
          </p:cNvPr>
          <p:cNvSpPr/>
          <p:nvPr/>
        </p:nvSpPr>
        <p:spPr>
          <a:xfrm>
            <a:off x="722671" y="1690688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PELUANG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09813-F8F9-4370-B979-1997C5C5A128}"/>
              </a:ext>
            </a:extLst>
          </p:cNvPr>
          <p:cNvSpPr/>
          <p:nvPr/>
        </p:nvSpPr>
        <p:spPr>
          <a:xfrm>
            <a:off x="722671" y="3352341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SDM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A996C-1FDE-427C-A172-1CF5658BB2A0}"/>
              </a:ext>
            </a:extLst>
          </p:cNvPr>
          <p:cNvSpPr/>
          <p:nvPr/>
        </p:nvSpPr>
        <p:spPr>
          <a:xfrm>
            <a:off x="722671" y="5137816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KEUANGAN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B271B-F892-48A9-A216-25494D0CE6A6}"/>
              </a:ext>
            </a:extLst>
          </p:cNvPr>
          <p:cNvSpPr/>
          <p:nvPr/>
        </p:nvSpPr>
        <p:spPr>
          <a:xfrm>
            <a:off x="4930877" y="1690688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PEMASARAN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86A0C1-3954-41E6-8F32-11B55E5D6AC0}"/>
              </a:ext>
            </a:extLst>
          </p:cNvPr>
          <p:cNvSpPr/>
          <p:nvPr/>
        </p:nvSpPr>
        <p:spPr>
          <a:xfrm>
            <a:off x="4930877" y="3352341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PENGELOLAAN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33975-61F4-4289-9A57-33EDA71A8501}"/>
              </a:ext>
            </a:extLst>
          </p:cNvPr>
          <p:cNvSpPr/>
          <p:nvPr/>
        </p:nvSpPr>
        <p:spPr>
          <a:xfrm>
            <a:off x="4930877" y="5137816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ADMINISTRASI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307CD-34DB-471A-935A-056EC11A3567}"/>
              </a:ext>
            </a:extLst>
          </p:cNvPr>
          <p:cNvSpPr/>
          <p:nvPr/>
        </p:nvSpPr>
        <p:spPr>
          <a:xfrm>
            <a:off x="8636409" y="1690688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ORGANISASI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1D8A5-85CA-43B0-9B8F-830335118FCD}"/>
              </a:ext>
            </a:extLst>
          </p:cNvPr>
          <p:cNvSpPr/>
          <p:nvPr/>
        </p:nvSpPr>
        <p:spPr>
          <a:xfrm>
            <a:off x="8636409" y="3352341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PERENCANAAN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F01D12-F58B-4B5C-93DE-8D53B3D84C8D}"/>
              </a:ext>
            </a:extLst>
          </p:cNvPr>
          <p:cNvSpPr/>
          <p:nvPr/>
        </p:nvSpPr>
        <p:spPr>
          <a:xfrm>
            <a:off x="8636409" y="5137816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PEMERINTAH</a:t>
            </a:r>
          </a:p>
        </p:txBody>
      </p:sp>
    </p:spTree>
    <p:extLst>
      <p:ext uri="{BB962C8B-B14F-4D97-AF65-F5344CB8AC3E}">
        <p14:creationId xmlns:p14="http://schemas.microsoft.com/office/powerpoint/2010/main" val="12788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9262-C62C-4BAE-B82C-C79FE112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Faktor</a:t>
            </a:r>
            <a:r>
              <a:rPr lang="en-GB" b="1" u="sng" dirty="0"/>
              <a:t> </a:t>
            </a:r>
            <a:r>
              <a:rPr lang="en-GB" b="1" u="sng" dirty="0" err="1"/>
              <a:t>Kegagalan</a:t>
            </a:r>
            <a:r>
              <a:rPr lang="en-GB" b="1" u="sng" dirty="0"/>
              <a:t> </a:t>
            </a:r>
            <a:r>
              <a:rPr lang="en-GB" b="1" u="sng" dirty="0" err="1"/>
              <a:t>Berwirausaha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4EA1E-C0B0-4848-8F7F-0B4797DC64FA}"/>
              </a:ext>
            </a:extLst>
          </p:cNvPr>
          <p:cNvSpPr/>
          <p:nvPr/>
        </p:nvSpPr>
        <p:spPr>
          <a:xfrm>
            <a:off x="722671" y="1690688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Tidak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Kompeten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58256-EF59-4379-881D-BB9D9328B91F}"/>
              </a:ext>
            </a:extLst>
          </p:cNvPr>
          <p:cNvSpPr/>
          <p:nvPr/>
        </p:nvSpPr>
        <p:spPr>
          <a:xfrm>
            <a:off x="722671" y="3352341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Kurang </a:t>
            </a:r>
            <a:r>
              <a:rPr lang="en-GB" sz="2400" b="1" dirty="0" err="1">
                <a:solidFill>
                  <a:schemeClr val="tx1"/>
                </a:solidFill>
              </a:rPr>
              <a:t>Pengalaman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88F37-F1DE-4AE6-A4EC-B54849169C85}"/>
              </a:ext>
            </a:extLst>
          </p:cNvPr>
          <p:cNvSpPr/>
          <p:nvPr/>
        </p:nvSpPr>
        <p:spPr>
          <a:xfrm>
            <a:off x="722671" y="5137816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Kurang </a:t>
            </a:r>
            <a:r>
              <a:rPr lang="en-GB" sz="2400" b="1" dirty="0" err="1">
                <a:solidFill>
                  <a:schemeClr val="tx1"/>
                </a:solidFill>
              </a:rPr>
              <a:t>Pengendalian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Keuangan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927EC-556D-4E88-8ECA-FE8264A7D8DB}"/>
              </a:ext>
            </a:extLst>
          </p:cNvPr>
          <p:cNvSpPr/>
          <p:nvPr/>
        </p:nvSpPr>
        <p:spPr>
          <a:xfrm>
            <a:off x="4930877" y="1690688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Kurangnya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Pengawasan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E9D87-5BB6-4FE8-B8F0-0DD0903AA95D}"/>
              </a:ext>
            </a:extLst>
          </p:cNvPr>
          <p:cNvSpPr/>
          <p:nvPr/>
        </p:nvSpPr>
        <p:spPr>
          <a:xfrm>
            <a:off x="4930877" y="3352341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Lokasi yang Kurang </a:t>
            </a:r>
            <a:r>
              <a:rPr lang="en-GB" sz="2400" b="1" dirty="0" err="1">
                <a:solidFill>
                  <a:schemeClr val="tx1"/>
                </a:solidFill>
              </a:rPr>
              <a:t>Memadai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C06E49-FE26-4F6D-A24E-F39C76DCD3B7}"/>
              </a:ext>
            </a:extLst>
          </p:cNvPr>
          <p:cNvSpPr/>
          <p:nvPr/>
        </p:nvSpPr>
        <p:spPr>
          <a:xfrm>
            <a:off x="4930877" y="5137816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Gagal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Dalam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Perencanaan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EEDBD-5C79-47A4-81BA-137D436F6671}"/>
              </a:ext>
            </a:extLst>
          </p:cNvPr>
          <p:cNvSpPr/>
          <p:nvPr/>
        </p:nvSpPr>
        <p:spPr>
          <a:xfrm>
            <a:off x="8636409" y="1690688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Kurang </a:t>
            </a:r>
            <a:r>
              <a:rPr lang="en-GB" sz="2400" b="1" dirty="0" err="1">
                <a:solidFill>
                  <a:schemeClr val="tx1"/>
                </a:solidFill>
              </a:rPr>
              <a:t>Bersungguh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sungguh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9583A-1946-4D61-A745-A80C23C20AE8}"/>
              </a:ext>
            </a:extLst>
          </p:cNvPr>
          <p:cNvSpPr/>
          <p:nvPr/>
        </p:nvSpPr>
        <p:spPr>
          <a:xfrm>
            <a:off x="8636409" y="3352341"/>
            <a:ext cx="2964426" cy="831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Tidak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Bertanggung</a:t>
            </a:r>
            <a:r>
              <a:rPr lang="en-GB" sz="2400" b="1" dirty="0">
                <a:solidFill>
                  <a:schemeClr val="tx1"/>
                </a:solidFill>
              </a:rPr>
              <a:t> Jawab</a:t>
            </a:r>
          </a:p>
        </p:txBody>
      </p:sp>
    </p:spTree>
    <p:extLst>
      <p:ext uri="{BB962C8B-B14F-4D97-AF65-F5344CB8AC3E}">
        <p14:creationId xmlns:p14="http://schemas.microsoft.com/office/powerpoint/2010/main" val="3149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FBCD78-7702-46BD-8F3D-99A1DA2AA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9445" r="18516" b="6943"/>
          <a:stretch/>
        </p:blipFill>
        <p:spPr>
          <a:xfrm>
            <a:off x="5410200" y="1572700"/>
            <a:ext cx="6597593" cy="4606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9466D-89AC-47BC-A60F-926DB2B9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KELEBIHAN YANG DIMILIKI WIRAUSHA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D8FFE-7F27-4087-A8F7-39A9EAB8E8FB}"/>
              </a:ext>
            </a:extLst>
          </p:cNvPr>
          <p:cNvSpPr/>
          <p:nvPr/>
        </p:nvSpPr>
        <p:spPr>
          <a:xfrm>
            <a:off x="1055914" y="1807029"/>
            <a:ext cx="4354286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Kesempatan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Mewujudkan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Cita-Cita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8B855-F239-4966-8053-FE884D77C01F}"/>
              </a:ext>
            </a:extLst>
          </p:cNvPr>
          <p:cNvSpPr/>
          <p:nvPr/>
        </p:nvSpPr>
        <p:spPr>
          <a:xfrm>
            <a:off x="1055914" y="2673895"/>
            <a:ext cx="4354286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Kesempatan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Menciptakan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Perubahan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4F3DB-0CAD-45C2-8BA1-5161613020BA}"/>
              </a:ext>
            </a:extLst>
          </p:cNvPr>
          <p:cNvSpPr/>
          <p:nvPr/>
        </p:nvSpPr>
        <p:spPr>
          <a:xfrm>
            <a:off x="1055912" y="3540761"/>
            <a:ext cx="5448125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Mendapatkan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Pengakuan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Masyarakat Atas Usaha Anda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7D8FB-6B7A-43A3-85D8-68AD6140F9D8}"/>
              </a:ext>
            </a:extLst>
          </p:cNvPr>
          <p:cNvSpPr/>
          <p:nvPr/>
        </p:nvSpPr>
        <p:spPr>
          <a:xfrm>
            <a:off x="1055913" y="4407627"/>
            <a:ext cx="4354288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Menuai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Keuntungan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Mengesankan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09AB14-7BEA-4A20-A9FC-D1DF647AA59F}"/>
              </a:ext>
            </a:extLst>
          </p:cNvPr>
          <p:cNvSpPr/>
          <p:nvPr/>
        </p:nvSpPr>
        <p:spPr>
          <a:xfrm>
            <a:off x="1055912" y="5274493"/>
            <a:ext cx="4354287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Dapat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Melakukan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Apa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Disukai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2C174D-5E27-4EFB-9C05-4997149EF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r="6371" b="5035"/>
          <a:stretch/>
        </p:blipFill>
        <p:spPr>
          <a:xfrm>
            <a:off x="3032051" y="1807028"/>
            <a:ext cx="6127898" cy="4159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320D6-D86D-4E5A-B89D-5CD09490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KEKURANGAN YANG DIMILIKI WIRAUSHA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B7C6F-4971-49E3-98F4-9F7C2E91EA57}"/>
              </a:ext>
            </a:extLst>
          </p:cNvPr>
          <p:cNvSpPr/>
          <p:nvPr/>
        </p:nvSpPr>
        <p:spPr>
          <a:xfrm>
            <a:off x="1523747" y="1671195"/>
            <a:ext cx="4354286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Resiko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kegagalan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Usaha Anda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02C3E-1103-4357-AB69-0030A1E5CFCD}"/>
              </a:ext>
            </a:extLst>
          </p:cNvPr>
          <p:cNvSpPr/>
          <p:nvPr/>
        </p:nvSpPr>
        <p:spPr>
          <a:xfrm>
            <a:off x="962437" y="3920515"/>
            <a:ext cx="4354286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Jam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Kerja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Lebih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Panjang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BBA2B-426B-4964-AE0D-A987C72F8AB0}"/>
              </a:ext>
            </a:extLst>
          </p:cNvPr>
          <p:cNvSpPr/>
          <p:nvPr/>
        </p:nvSpPr>
        <p:spPr>
          <a:xfrm>
            <a:off x="7386337" y="2362200"/>
            <a:ext cx="4354286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Ketidak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Pastian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Pendapatan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C8E8B-315F-4309-803E-82DF9178B288}"/>
              </a:ext>
            </a:extLst>
          </p:cNvPr>
          <p:cNvSpPr/>
          <p:nvPr/>
        </p:nvSpPr>
        <p:spPr>
          <a:xfrm>
            <a:off x="7601394" y="4115296"/>
            <a:ext cx="4354286" cy="55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Bertanggung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Jawab yang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Kompleks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8E2F-AB67-4976-AC4E-FB124A26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err="1"/>
              <a:t>Bingung</a:t>
            </a:r>
            <a:r>
              <a:rPr lang="en-GB" sz="5400" b="1" u="sng" dirty="0"/>
              <a:t> Cara Jadi </a:t>
            </a:r>
            <a:r>
              <a:rPr lang="en-GB" sz="5400" b="1" u="sng" dirty="0" err="1"/>
              <a:t>Wirausahawan</a:t>
            </a:r>
            <a:r>
              <a:rPr lang="en-GB" sz="5400" b="1" u="sng" dirty="0"/>
              <a:t> ???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AFE37-B4B4-488A-9106-0C8F29808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"/>
          <a:stretch/>
        </p:blipFill>
        <p:spPr>
          <a:xfrm>
            <a:off x="3842193" y="1690688"/>
            <a:ext cx="4507614" cy="44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62BA-B185-40E1-8D63-84052E61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u="sng" dirty="0"/>
              <a:t>Langkah – Langkah </a:t>
            </a:r>
            <a:r>
              <a:rPr lang="en-GB" b="1" u="sng" dirty="0" err="1"/>
              <a:t>Menjadi</a:t>
            </a:r>
            <a:r>
              <a:rPr lang="en-GB" b="1" u="sng" dirty="0"/>
              <a:t> </a:t>
            </a:r>
            <a:r>
              <a:rPr lang="en-GB" b="1" u="sng" dirty="0" err="1"/>
              <a:t>Wirausahawan</a:t>
            </a:r>
            <a:r>
              <a:rPr lang="en-GB" b="1" u="sng" dirty="0"/>
              <a:t>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6B6F5-DBE8-48C2-A77A-DF0F23003074}"/>
              </a:ext>
            </a:extLst>
          </p:cNvPr>
          <p:cNvSpPr/>
          <p:nvPr/>
        </p:nvSpPr>
        <p:spPr>
          <a:xfrm>
            <a:off x="1020726" y="1053594"/>
            <a:ext cx="2870790" cy="5846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Mengevaluasi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Diri</a:t>
            </a:r>
            <a:endParaRPr lang="en-GB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D3F06C-4DFA-423E-9781-EEAB7AB38CD4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891516" y="1345934"/>
            <a:ext cx="9781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C7E1436-DB1B-4FEA-ABFF-093E90F74976}"/>
              </a:ext>
            </a:extLst>
          </p:cNvPr>
          <p:cNvSpPr/>
          <p:nvPr/>
        </p:nvSpPr>
        <p:spPr>
          <a:xfrm>
            <a:off x="4869712" y="1057136"/>
            <a:ext cx="2870790" cy="10489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Menggali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Kemampuan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Diri</a:t>
            </a:r>
            <a:endParaRPr lang="en-GB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A208E5-22F0-42BC-AAF4-8F235467176B}"/>
              </a:ext>
            </a:extLst>
          </p:cNvPr>
          <p:cNvCxnSpPr>
            <a:cxnSpLocks/>
          </p:cNvCxnSpPr>
          <p:nvPr/>
        </p:nvCxnSpPr>
        <p:spPr>
          <a:xfrm>
            <a:off x="7740502" y="1345934"/>
            <a:ext cx="9781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C2A4-0C7F-48B6-BAEC-B7400CEB7C2D}"/>
              </a:ext>
            </a:extLst>
          </p:cNvPr>
          <p:cNvSpPr/>
          <p:nvPr/>
        </p:nvSpPr>
        <p:spPr>
          <a:xfrm>
            <a:off x="8740850" y="1035869"/>
            <a:ext cx="3040024" cy="1048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BERANI MEMBUKA USAHA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AEB330-155A-4B13-A0BA-6773794EC033}"/>
              </a:ext>
            </a:extLst>
          </p:cNvPr>
          <p:cNvCxnSpPr>
            <a:cxnSpLocks/>
          </p:cNvCxnSpPr>
          <p:nvPr/>
        </p:nvCxnSpPr>
        <p:spPr>
          <a:xfrm>
            <a:off x="10232065" y="2106103"/>
            <a:ext cx="0" cy="625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829213C-D268-43C1-A841-EE6AA11CE18F}"/>
              </a:ext>
            </a:extLst>
          </p:cNvPr>
          <p:cNvSpPr/>
          <p:nvPr/>
        </p:nvSpPr>
        <p:spPr>
          <a:xfrm>
            <a:off x="8910084" y="2731708"/>
            <a:ext cx="2870790" cy="1394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Menambah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Produk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Baru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Berinovasi</a:t>
            </a:r>
            <a:endParaRPr lang="en-GB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06C915-F8A2-4928-BF20-707350EAB9B0}"/>
              </a:ext>
            </a:extLst>
          </p:cNvPr>
          <p:cNvCxnSpPr>
            <a:cxnSpLocks/>
          </p:cNvCxnSpPr>
          <p:nvPr/>
        </p:nvCxnSpPr>
        <p:spPr>
          <a:xfrm flipH="1">
            <a:off x="8130363" y="3424543"/>
            <a:ext cx="7797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A27B48D-B9E7-4862-9374-7C728649B1CB}"/>
              </a:ext>
            </a:extLst>
          </p:cNvPr>
          <p:cNvSpPr/>
          <p:nvPr/>
        </p:nvSpPr>
        <p:spPr>
          <a:xfrm>
            <a:off x="5259573" y="2731708"/>
            <a:ext cx="2870790" cy="1394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Mendengar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apa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diinginkan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Pelanggan</a:t>
            </a:r>
            <a:endParaRPr lang="en-GB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044160-BDDE-4ECC-8F78-E6B2F9D8A4F8}"/>
              </a:ext>
            </a:extLst>
          </p:cNvPr>
          <p:cNvCxnSpPr>
            <a:cxnSpLocks/>
          </p:cNvCxnSpPr>
          <p:nvPr/>
        </p:nvCxnSpPr>
        <p:spPr>
          <a:xfrm flipH="1">
            <a:off x="4479852" y="3424543"/>
            <a:ext cx="7797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5F7FE0D-6767-4BDF-ABA7-63D3B80FF139}"/>
              </a:ext>
            </a:extLst>
          </p:cNvPr>
          <p:cNvSpPr/>
          <p:nvPr/>
        </p:nvSpPr>
        <p:spPr>
          <a:xfrm>
            <a:off x="584793" y="2727251"/>
            <a:ext cx="3895043" cy="1394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Meningkatkan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Pemasaran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Memperluas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Jaringan</a:t>
            </a:r>
            <a:endParaRPr lang="en-GB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A3D197-3163-45F3-8010-215CA64E830D}"/>
              </a:ext>
            </a:extLst>
          </p:cNvPr>
          <p:cNvSpPr/>
          <p:nvPr/>
        </p:nvSpPr>
        <p:spPr>
          <a:xfrm>
            <a:off x="1096919" y="4826231"/>
            <a:ext cx="2870790" cy="1394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Bekerja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Keras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dan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Cerdas</a:t>
            </a:r>
            <a:endParaRPr lang="en-GB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0D452F-5C0A-475E-A131-1C0709BACA77}"/>
              </a:ext>
            </a:extLst>
          </p:cNvPr>
          <p:cNvSpPr/>
          <p:nvPr/>
        </p:nvSpPr>
        <p:spPr>
          <a:xfrm>
            <a:off x="5259573" y="4826231"/>
            <a:ext cx="2870790" cy="1394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Mempersiapkan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 Masa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</a:rPr>
              <a:t>Depan</a:t>
            </a:r>
            <a:endParaRPr lang="en-GB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47F6C1-D721-4232-B5FB-F292AB106487}"/>
              </a:ext>
            </a:extLst>
          </p:cNvPr>
          <p:cNvCxnSpPr>
            <a:cxnSpLocks/>
          </p:cNvCxnSpPr>
          <p:nvPr/>
        </p:nvCxnSpPr>
        <p:spPr>
          <a:xfrm flipH="1">
            <a:off x="2532313" y="4128886"/>
            <a:ext cx="1" cy="697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77869C-C73D-4E88-881C-2E547639D4BB}"/>
              </a:ext>
            </a:extLst>
          </p:cNvPr>
          <p:cNvCxnSpPr>
            <a:cxnSpLocks/>
          </p:cNvCxnSpPr>
          <p:nvPr/>
        </p:nvCxnSpPr>
        <p:spPr>
          <a:xfrm>
            <a:off x="4100608" y="5708827"/>
            <a:ext cx="9781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BBF3B7AD-1FE5-4BB2-B84C-C6EAA87AB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76" y="4238824"/>
            <a:ext cx="3261350" cy="24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4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E163-7BAF-4F9B-9193-9A8BEEB7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GB" dirty="0" err="1"/>
              <a:t>Apa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Kewirausahaan</a:t>
            </a:r>
            <a:r>
              <a:rPr lang="en-GB" dirty="0"/>
              <a:t>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4427F-5F04-4EF9-8195-D2AA64882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97" y="296072"/>
            <a:ext cx="3956799" cy="23083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15EF4E-DD83-4423-ABAC-437C94711D40}"/>
              </a:ext>
            </a:extLst>
          </p:cNvPr>
          <p:cNvSpPr txBox="1"/>
          <p:nvPr/>
        </p:nvSpPr>
        <p:spPr>
          <a:xfrm>
            <a:off x="838200" y="1208777"/>
            <a:ext cx="1789043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Etimologi</a:t>
            </a:r>
            <a:r>
              <a:rPr lang="en-GB" sz="2400" b="1" dirty="0"/>
              <a:t>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8AF30-2B11-4354-9FB9-9C6A737F0946}"/>
              </a:ext>
            </a:extLst>
          </p:cNvPr>
          <p:cNvSpPr txBox="1"/>
          <p:nvPr/>
        </p:nvSpPr>
        <p:spPr>
          <a:xfrm>
            <a:off x="462404" y="1665977"/>
            <a:ext cx="3296478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Kata </a:t>
            </a:r>
            <a:r>
              <a:rPr lang="en-GB" dirty="0" err="1"/>
              <a:t>Wirausaha</a:t>
            </a:r>
            <a:r>
              <a:rPr lang="en-GB" dirty="0"/>
              <a:t> Yang </a:t>
            </a:r>
            <a:r>
              <a:rPr lang="en-GB" dirty="0" err="1"/>
              <a:t>Diberi</a:t>
            </a:r>
            <a:r>
              <a:rPr lang="en-GB" dirty="0"/>
              <a:t> </a:t>
            </a:r>
            <a:r>
              <a:rPr lang="en-GB" dirty="0" err="1"/>
              <a:t>Imbuhan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- &amp; -An. </a:t>
            </a:r>
            <a:r>
              <a:rPr lang="en-GB" dirty="0" err="1"/>
              <a:t>Wirausaha</a:t>
            </a:r>
            <a:r>
              <a:rPr lang="en-GB" dirty="0"/>
              <a:t> Dari Kata</a:t>
            </a:r>
          </a:p>
          <a:p>
            <a:pPr algn="ctr"/>
            <a:r>
              <a:rPr lang="en-GB" dirty="0"/>
              <a:t>“</a:t>
            </a:r>
            <a:r>
              <a:rPr lang="en-GB" dirty="0" err="1"/>
              <a:t>Wira</a:t>
            </a:r>
            <a:r>
              <a:rPr lang="en-GB" dirty="0"/>
              <a:t>” yang </a:t>
            </a:r>
            <a:r>
              <a:rPr lang="en-GB" dirty="0" err="1"/>
              <a:t>artinya</a:t>
            </a:r>
            <a:r>
              <a:rPr lang="en-GB" dirty="0"/>
              <a:t> </a:t>
            </a:r>
            <a:r>
              <a:rPr lang="en-GB" dirty="0" err="1"/>
              <a:t>pahlawan</a:t>
            </a:r>
            <a:r>
              <a:rPr lang="en-GB" dirty="0"/>
              <a:t>/</a:t>
            </a:r>
            <a:r>
              <a:rPr lang="en-GB" dirty="0" err="1"/>
              <a:t>Perwira</a:t>
            </a:r>
            <a:r>
              <a:rPr lang="en-GB" dirty="0"/>
              <a:t>/</a:t>
            </a:r>
            <a:r>
              <a:rPr lang="en-GB" dirty="0" err="1"/>
              <a:t>Berani</a:t>
            </a:r>
            <a:r>
              <a:rPr lang="en-GB" dirty="0"/>
              <a:t> &amp; “Usaha” </a:t>
            </a:r>
            <a:r>
              <a:rPr lang="en-GB" dirty="0" err="1"/>
              <a:t>bearti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Usaha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A5FF8-E705-4DBB-9DC9-DA31C3930D05}"/>
              </a:ext>
            </a:extLst>
          </p:cNvPr>
          <p:cNvSpPr txBox="1"/>
          <p:nvPr/>
        </p:nvSpPr>
        <p:spPr>
          <a:xfrm>
            <a:off x="4756900" y="1180637"/>
            <a:ext cx="194807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Robin 1996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5A203-FABA-4890-B2E0-E7C418AC773D}"/>
              </a:ext>
            </a:extLst>
          </p:cNvPr>
          <p:cNvSpPr txBox="1"/>
          <p:nvPr/>
        </p:nvSpPr>
        <p:spPr>
          <a:xfrm>
            <a:off x="3940749" y="1665977"/>
            <a:ext cx="3580372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Kewirausahaan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suatu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proses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seseorang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guna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mengejar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peluang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–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peluang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memenuhi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kebutuhan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keinginan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melalui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inovasi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keunikan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peduli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sumber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daya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apa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digunakan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saat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ini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467DB-C514-4D23-8183-A38B3AC62262}"/>
              </a:ext>
            </a:extLst>
          </p:cNvPr>
          <p:cNvSpPr txBox="1"/>
          <p:nvPr/>
        </p:nvSpPr>
        <p:spPr>
          <a:xfrm>
            <a:off x="462403" y="3844043"/>
            <a:ext cx="9064487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Entrepreneurship (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Kewirausahaan</a:t>
            </a:r>
            <a:r>
              <a:rPr lang="en-GB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menurut</a:t>
            </a:r>
            <a:r>
              <a:rPr lang="en-GB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Instruksi</a:t>
            </a:r>
            <a:r>
              <a:rPr lang="en-GB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Presiden</a:t>
            </a:r>
            <a:r>
              <a:rPr lang="en-GB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Republik</a:t>
            </a:r>
            <a:r>
              <a:rPr lang="en-GB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Indonesia (INPRES) No. 4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Tahun</a:t>
            </a:r>
            <a:r>
              <a:rPr lang="en-GB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1995</a:t>
            </a:r>
          </a:p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AB0FA-74F1-40EA-8C8C-4645681DFCB8}"/>
              </a:ext>
            </a:extLst>
          </p:cNvPr>
          <p:cNvSpPr txBox="1"/>
          <p:nvPr/>
        </p:nvSpPr>
        <p:spPr>
          <a:xfrm>
            <a:off x="462402" y="4453649"/>
            <a:ext cx="11197421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tentang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Gerakan Nasional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Memasyarakatkan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membudayakan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Entrepreneur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semangat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sikap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perilaku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kemampuan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seseorang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menangani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usaha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atau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kegiatan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mengarah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pada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upaya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mencari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menciptakan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menerapkan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cara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kerja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teknologi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produk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baru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meningkatkan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efisiensi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rangka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memberikan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pelayanan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lebih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baik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atau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memperoleh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keuntungan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lebih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besar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DB0C8C-7C4D-4338-94EC-CABCAD8652B0}"/>
              </a:ext>
            </a:extLst>
          </p:cNvPr>
          <p:cNvSpPr/>
          <p:nvPr/>
        </p:nvSpPr>
        <p:spPr>
          <a:xfrm>
            <a:off x="462404" y="3819481"/>
            <a:ext cx="906448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197-2185-470E-A8E1-4B632781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Contoh</a:t>
            </a:r>
            <a:r>
              <a:rPr lang="en-GB" b="1" u="sng" dirty="0"/>
              <a:t> </a:t>
            </a:r>
            <a:r>
              <a:rPr lang="en-GB" b="1" u="sng" dirty="0" err="1"/>
              <a:t>Wirausahawan</a:t>
            </a:r>
            <a:r>
              <a:rPr lang="en-GB" b="1" u="sng" dirty="0"/>
              <a:t> Indonesia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BE6AA-C2D2-402F-A720-A9B514A7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732181" cy="3557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B4B5F3-9A42-4401-9C92-5FDC10A112AE}"/>
              </a:ext>
            </a:extLst>
          </p:cNvPr>
          <p:cNvSpPr/>
          <p:nvPr/>
        </p:nvSpPr>
        <p:spPr>
          <a:xfrm>
            <a:off x="7650760" y="1690688"/>
            <a:ext cx="4370664" cy="35575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Bambang </a:t>
            </a:r>
            <a:r>
              <a:rPr lang="en-GB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Mustari</a:t>
            </a:r>
            <a:r>
              <a:rPr lang="en-GB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Sadino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lahir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 </a:t>
            </a:r>
            <a:r>
              <a:rPr lang="en-GB" sz="1600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Tanjung Karang"/>
              </a:rPr>
              <a:t>Tanjung</a:t>
            </a:r>
            <a:r>
              <a:rPr lang="en-GB" sz="1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Tanjung Karang"/>
              </a:rPr>
              <a:t> </a:t>
            </a:r>
            <a:r>
              <a:rPr lang="en-GB" sz="1600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Tanjung Karang"/>
              </a:rPr>
              <a:t>Karang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sekarang</a:t>
            </a:r>
            <a:r>
              <a:rPr lang="en-GB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600" b="0" i="1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Bandar Lampung"/>
              </a:rPr>
              <a:t>Bandar Lampung</a:t>
            </a:r>
            <a:r>
              <a:rPr lang="en-GB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9 Maret"/>
              </a:rPr>
              <a:t>9 </a:t>
            </a:r>
            <a:r>
              <a:rPr lang="en-GB" sz="1600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9 Maret"/>
              </a:rPr>
              <a:t>Maret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1933"/>
              </a:rPr>
              <a:t>1933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meninggal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 </a:t>
            </a:r>
            <a:r>
              <a:rPr lang="en-GB" sz="1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Jakarta"/>
              </a:rPr>
              <a:t>Jakarta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19 Januari"/>
              </a:rPr>
              <a:t>19 </a:t>
            </a:r>
            <a:r>
              <a:rPr lang="en-GB" sz="1600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19 Januari"/>
              </a:rPr>
              <a:t>Januari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2015"/>
              </a:rPr>
              <a:t>2015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pada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umur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81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tahun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akrab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dipanggil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Bob </a:t>
            </a:r>
            <a:r>
              <a:rPr lang="en-GB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Sadino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seorang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pengusaha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asal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Indonesia yang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berbisnis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bidang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pangan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peternakan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pemilik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jaringan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usaha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Kemfood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Kemchick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banyak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kesempatan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sering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terlihat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santai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mengenakan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kemeja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lengan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pendek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celana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pendek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ciri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khasnya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sehari-hari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0719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F6FE-C7FE-4EF7-9E0F-E182622B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u="sng" dirty="0"/>
              <a:t>Tips </a:t>
            </a:r>
            <a:r>
              <a:rPr lang="en-GB" b="1" u="sng" dirty="0" err="1"/>
              <a:t>Menjadi</a:t>
            </a:r>
            <a:r>
              <a:rPr lang="en-GB" b="1" u="sng" dirty="0"/>
              <a:t> </a:t>
            </a:r>
            <a:r>
              <a:rPr lang="en-GB" b="1" u="sng" dirty="0" err="1"/>
              <a:t>Pengusaha</a:t>
            </a:r>
            <a:r>
              <a:rPr lang="en-GB" b="1" u="sng" dirty="0"/>
              <a:t> </a:t>
            </a:r>
            <a:r>
              <a:rPr lang="en-GB" b="1" u="sng" dirty="0" err="1"/>
              <a:t>Sukses</a:t>
            </a:r>
            <a:r>
              <a:rPr lang="en-GB" b="1" u="sng" dirty="0"/>
              <a:t> ala Bob </a:t>
            </a:r>
            <a:r>
              <a:rPr lang="en-GB" b="1" u="sng" dirty="0" err="1"/>
              <a:t>Sadino</a:t>
            </a:r>
            <a:endParaRPr lang="en-GB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37700-83B6-4678-84C5-A9E3221EEAEC}"/>
              </a:ext>
            </a:extLst>
          </p:cNvPr>
          <p:cNvSpPr/>
          <p:nvPr/>
        </p:nvSpPr>
        <p:spPr>
          <a:xfrm>
            <a:off x="838200" y="1026041"/>
            <a:ext cx="10333074" cy="5651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70244-E046-4196-B25D-EB786495F728}"/>
              </a:ext>
            </a:extLst>
          </p:cNvPr>
          <p:cNvSpPr txBox="1"/>
          <p:nvPr/>
        </p:nvSpPr>
        <p:spPr>
          <a:xfrm>
            <a:off x="880730" y="1026041"/>
            <a:ext cx="52152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Realisasikan</a:t>
            </a:r>
            <a:r>
              <a:rPr lang="en-GB" sz="2000" b="1" dirty="0"/>
              <a:t> ide </a:t>
            </a:r>
            <a:r>
              <a:rPr lang="en-GB" sz="2000" b="1" dirty="0" err="1"/>
              <a:t>secara</a:t>
            </a:r>
            <a:r>
              <a:rPr lang="en-GB" sz="2000" b="1" dirty="0"/>
              <a:t> </a:t>
            </a:r>
            <a:r>
              <a:rPr lang="en-GB" sz="2000" b="1" dirty="0" err="1"/>
              <a:t>maksimal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/>
              <a:t>Harus </a:t>
            </a:r>
            <a:r>
              <a:rPr lang="en-GB" sz="2000" b="1" dirty="0" err="1"/>
              <a:t>berani</a:t>
            </a:r>
            <a:r>
              <a:rPr lang="en-GB" sz="2000" b="1" dirty="0"/>
              <a:t> </a:t>
            </a:r>
            <a:r>
              <a:rPr lang="en-GB" sz="2000" b="1" dirty="0" err="1"/>
              <a:t>memulai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Jangan</a:t>
            </a:r>
            <a:r>
              <a:rPr lang="en-GB" sz="2000" b="1" dirty="0"/>
              <a:t> </a:t>
            </a:r>
            <a:r>
              <a:rPr lang="en-GB" sz="2000" b="1" dirty="0" err="1"/>
              <a:t>terlalu</a:t>
            </a:r>
            <a:r>
              <a:rPr lang="en-GB" sz="2000" b="1" dirty="0"/>
              <a:t> </a:t>
            </a:r>
            <a:r>
              <a:rPr lang="en-GB" sz="2000" b="1" dirty="0" err="1"/>
              <a:t>banyak</a:t>
            </a:r>
            <a:r>
              <a:rPr lang="en-GB" sz="2000" b="1" dirty="0"/>
              <a:t> </a:t>
            </a:r>
            <a:r>
              <a:rPr lang="en-GB" sz="2000" b="1" dirty="0" err="1"/>
              <a:t>analisis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Jangan</a:t>
            </a:r>
            <a:r>
              <a:rPr lang="en-GB" sz="2000" b="1" dirty="0"/>
              <a:t> </a:t>
            </a:r>
            <a:r>
              <a:rPr lang="en-GB" sz="2000" b="1" dirty="0" err="1"/>
              <a:t>ingin</a:t>
            </a:r>
            <a:r>
              <a:rPr lang="en-GB" sz="2000" b="1" dirty="0"/>
              <a:t> </a:t>
            </a:r>
            <a:r>
              <a:rPr lang="en-GB" sz="2000" b="1" dirty="0" err="1"/>
              <a:t>serba</a:t>
            </a:r>
            <a:r>
              <a:rPr lang="en-GB" sz="2000" b="1" dirty="0"/>
              <a:t> </a:t>
            </a:r>
            <a:r>
              <a:rPr lang="en-GB" sz="2000" b="1" dirty="0" err="1"/>
              <a:t>instan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Bermimpi</a:t>
            </a:r>
            <a:r>
              <a:rPr lang="en-GB" sz="2000" b="1" dirty="0"/>
              <a:t> </a:t>
            </a:r>
            <a:r>
              <a:rPr lang="en-GB" sz="2000" b="1" dirty="0" err="1"/>
              <a:t>besar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Jangan</a:t>
            </a:r>
            <a:r>
              <a:rPr lang="en-GB" sz="2000" b="1" dirty="0"/>
              <a:t> </a:t>
            </a:r>
            <a:r>
              <a:rPr lang="en-GB" sz="2000" b="1" dirty="0" err="1"/>
              <a:t>terpaku</a:t>
            </a:r>
            <a:r>
              <a:rPr lang="en-GB" sz="2000" b="1" dirty="0"/>
              <a:t> pada Pendidikan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Berpikir</a:t>
            </a:r>
            <a:r>
              <a:rPr lang="en-GB" sz="2000" b="1" dirty="0"/>
              <a:t> </a:t>
            </a:r>
            <a:r>
              <a:rPr lang="en-GB" sz="2000" b="1" dirty="0" err="1"/>
              <a:t>positif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Bekerja</a:t>
            </a:r>
            <a:r>
              <a:rPr lang="en-GB" sz="2000" b="1" dirty="0"/>
              <a:t> </a:t>
            </a:r>
            <a:r>
              <a:rPr lang="en-GB" sz="2000" b="1" dirty="0" err="1"/>
              <a:t>sama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Tahu</a:t>
            </a:r>
            <a:r>
              <a:rPr lang="en-GB" sz="2000" b="1" dirty="0"/>
              <a:t> </a:t>
            </a:r>
            <a:r>
              <a:rPr lang="en-GB" sz="2000" b="1" dirty="0" err="1"/>
              <a:t>tentang</a:t>
            </a:r>
            <a:r>
              <a:rPr lang="en-GB" sz="2000" b="1" dirty="0"/>
              <a:t> </a:t>
            </a:r>
            <a:r>
              <a:rPr lang="en-GB" sz="2000" b="1" dirty="0" err="1"/>
              <a:t>kewirausahaan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/>
              <a:t>Fokus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11. </a:t>
            </a:r>
            <a:r>
              <a:rPr lang="en-GB" sz="2000" b="1" dirty="0" err="1"/>
              <a:t>Peduli</a:t>
            </a:r>
            <a:r>
              <a:rPr lang="en-GB" sz="2000" b="1" dirty="0"/>
              <a:t> </a:t>
            </a:r>
            <a:r>
              <a:rPr lang="en-GB" sz="2000" b="1" dirty="0" err="1"/>
              <a:t>konsumen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12. </a:t>
            </a:r>
            <a:r>
              <a:rPr lang="en-GB" sz="2000" b="1" dirty="0" err="1"/>
              <a:t>Utamakan</a:t>
            </a:r>
            <a:r>
              <a:rPr lang="en-GB" sz="2000" b="1" dirty="0"/>
              <a:t> </a:t>
            </a:r>
            <a:r>
              <a:rPr lang="en-GB" sz="2000" b="1" dirty="0" err="1"/>
              <a:t>Kualitas</a:t>
            </a:r>
            <a:endParaRPr lang="en-GB" sz="2000" b="1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8756C-1CF3-41E7-A95D-9B941DA3C5A7}"/>
              </a:ext>
            </a:extLst>
          </p:cNvPr>
          <p:cNvSpPr txBox="1"/>
          <p:nvPr/>
        </p:nvSpPr>
        <p:spPr>
          <a:xfrm>
            <a:off x="6096000" y="1026041"/>
            <a:ext cx="521527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13. </a:t>
            </a:r>
            <a:r>
              <a:rPr lang="en-GB" sz="2000" b="1" dirty="0" err="1"/>
              <a:t>Kerjakan</a:t>
            </a:r>
            <a:r>
              <a:rPr lang="en-GB" sz="2000" b="1" dirty="0"/>
              <a:t> </a:t>
            </a:r>
            <a:r>
              <a:rPr lang="en-GB" sz="2000" b="1" dirty="0" err="1"/>
              <a:t>dengan</a:t>
            </a:r>
            <a:r>
              <a:rPr lang="en-GB" sz="2000" b="1" dirty="0"/>
              <a:t> </a:t>
            </a:r>
            <a:r>
              <a:rPr lang="en-GB" sz="2000" b="1" dirty="0" err="1"/>
              <a:t>tuntas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14. </a:t>
            </a:r>
            <a:r>
              <a:rPr lang="en-GB" sz="2000" b="1" dirty="0" err="1"/>
              <a:t>Pandai</a:t>
            </a:r>
            <a:r>
              <a:rPr lang="en-GB" sz="2000" b="1" dirty="0"/>
              <a:t> </a:t>
            </a:r>
            <a:r>
              <a:rPr lang="en-GB" sz="2000" b="1" dirty="0" err="1"/>
              <a:t>menempatkan</a:t>
            </a:r>
            <a:r>
              <a:rPr lang="en-GB" sz="2000" b="1" dirty="0"/>
              <a:t> </a:t>
            </a:r>
            <a:r>
              <a:rPr lang="en-GB" sz="2000" b="1" dirty="0" err="1"/>
              <a:t>prioritas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15. </a:t>
            </a:r>
            <a:r>
              <a:rPr lang="en-GB" sz="2000" b="1" dirty="0" err="1"/>
              <a:t>Kerja</a:t>
            </a:r>
            <a:r>
              <a:rPr lang="en-GB" sz="2000" b="1" dirty="0"/>
              <a:t> </a:t>
            </a:r>
            <a:r>
              <a:rPr lang="en-GB" sz="2000" b="1" dirty="0" err="1"/>
              <a:t>Keras</a:t>
            </a:r>
            <a:r>
              <a:rPr lang="en-GB" sz="2000" b="1" dirty="0"/>
              <a:t> dan </a:t>
            </a:r>
            <a:r>
              <a:rPr lang="en-GB" sz="2000" b="1" dirty="0" err="1"/>
              <a:t>kerja</a:t>
            </a:r>
            <a:r>
              <a:rPr lang="en-GB" sz="2000" b="1" dirty="0"/>
              <a:t> </a:t>
            </a:r>
            <a:r>
              <a:rPr lang="en-GB" sz="2000" b="1" dirty="0" err="1"/>
              <a:t>cerdas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16. </a:t>
            </a:r>
            <a:r>
              <a:rPr lang="en-GB" sz="2000" b="1" dirty="0" err="1"/>
              <a:t>Jangan</a:t>
            </a:r>
            <a:r>
              <a:rPr lang="en-GB" sz="2000" b="1" dirty="0"/>
              <a:t> </a:t>
            </a:r>
            <a:r>
              <a:rPr lang="en-GB" sz="2000" b="1" dirty="0" err="1"/>
              <a:t>mencampuradukkan</a:t>
            </a:r>
            <a:r>
              <a:rPr lang="en-GB" sz="2000" b="1" dirty="0"/>
              <a:t> uang </a:t>
            </a:r>
            <a:r>
              <a:rPr lang="en-GB" sz="2000" b="1" dirty="0" err="1"/>
              <a:t>pribadi</a:t>
            </a:r>
            <a:r>
              <a:rPr lang="en-GB" sz="2000" b="1" dirty="0"/>
              <a:t> dan </a:t>
            </a:r>
            <a:r>
              <a:rPr lang="en-GB" sz="2000" b="1" dirty="0" err="1"/>
              <a:t>perusahaan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17. </a:t>
            </a:r>
            <a:r>
              <a:rPr lang="en-GB" sz="2000" b="1" dirty="0" err="1"/>
              <a:t>Jangan</a:t>
            </a:r>
            <a:r>
              <a:rPr lang="en-GB" sz="2000" b="1" dirty="0"/>
              <a:t> </a:t>
            </a:r>
            <a:r>
              <a:rPr lang="en-GB" sz="2000" b="1" dirty="0" err="1"/>
              <a:t>menyerah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18. </a:t>
            </a:r>
            <a:r>
              <a:rPr lang="en-GB" sz="2000" b="1" dirty="0" err="1"/>
              <a:t>Selalu</a:t>
            </a:r>
            <a:r>
              <a:rPr lang="en-GB" sz="2000" b="1" dirty="0"/>
              <a:t> </a:t>
            </a:r>
            <a:r>
              <a:rPr lang="en-GB" sz="2000" b="1" dirty="0" err="1"/>
              <a:t>melibatkan</a:t>
            </a:r>
            <a:r>
              <a:rPr lang="en-GB" sz="2000" b="1" dirty="0"/>
              <a:t> Allah </a:t>
            </a:r>
            <a:r>
              <a:rPr lang="en-GB" sz="2000" b="1" dirty="0" err="1"/>
              <a:t>dalam</a:t>
            </a:r>
            <a:r>
              <a:rPr lang="en-GB" sz="2000" b="1" dirty="0"/>
              <a:t> </a:t>
            </a:r>
            <a:r>
              <a:rPr lang="en-GB" sz="2000" b="1" dirty="0" err="1"/>
              <a:t>setiap</a:t>
            </a:r>
            <a:r>
              <a:rPr lang="en-GB" sz="2000" b="1" dirty="0"/>
              <a:t> </a:t>
            </a:r>
            <a:r>
              <a:rPr lang="en-GB" sz="2000" b="1" dirty="0" err="1"/>
              <a:t>aktifitas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19. </a:t>
            </a:r>
            <a:r>
              <a:rPr lang="en-GB" sz="2000" b="1" dirty="0" err="1"/>
              <a:t>Berperilaku</a:t>
            </a:r>
            <a:r>
              <a:rPr lang="en-GB" sz="2000" b="1" dirty="0"/>
              <a:t> </a:t>
            </a:r>
            <a:r>
              <a:rPr lang="en-GB" sz="2000" b="1" dirty="0" err="1"/>
              <a:t>baik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20. Harus </a:t>
            </a:r>
            <a:r>
              <a:rPr lang="en-GB" sz="2000" b="1" dirty="0" err="1"/>
              <a:t>mempunyai</a:t>
            </a:r>
            <a:r>
              <a:rPr lang="en-GB" sz="2000" b="1" dirty="0"/>
              <a:t> </a:t>
            </a:r>
            <a:r>
              <a:rPr lang="en-GB" sz="2000" b="1" dirty="0" err="1"/>
              <a:t>kemauan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4242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8EAFE2-A55D-4692-94B0-2EE584DD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73" y="2862481"/>
            <a:ext cx="4727727" cy="3895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83CC5-603B-40F0-98CD-9AF0A5563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" y="1663952"/>
            <a:ext cx="4727727" cy="3524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AF58C-7C5D-41D9-A83E-D2FEE770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u="sng" dirty="0"/>
              <a:t>JADI, APA PILIHANMU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7E82D-87F4-4C16-83DC-BE8DB800AFC7}"/>
              </a:ext>
            </a:extLst>
          </p:cNvPr>
          <p:cNvSpPr/>
          <p:nvPr/>
        </p:nvSpPr>
        <p:spPr>
          <a:xfrm>
            <a:off x="3239383" y="1628065"/>
            <a:ext cx="107231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u="sng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WIRAUSAHA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563DB-0A9E-4727-A0C0-34B8AC5211D9}"/>
              </a:ext>
            </a:extLst>
          </p:cNvPr>
          <p:cNvSpPr/>
          <p:nvPr/>
        </p:nvSpPr>
        <p:spPr>
          <a:xfrm rot="19971544">
            <a:off x="4279459" y="3507293"/>
            <a:ext cx="42338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chemeClr val="bg2">
                    <a:lumMod val="10000"/>
                  </a:schemeClr>
                </a:solidFill>
              </a:rPr>
              <a:t>atau</a:t>
            </a:r>
            <a:endParaRPr lang="en-US" sz="8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9C72DC-C433-41F8-9E9D-3915E3135D91}"/>
              </a:ext>
            </a:extLst>
          </p:cNvPr>
          <p:cNvSpPr/>
          <p:nvPr/>
        </p:nvSpPr>
        <p:spPr>
          <a:xfrm>
            <a:off x="-648266" y="5263409"/>
            <a:ext cx="94437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u="sng" cap="none" spc="0" dirty="0">
                <a:ln/>
                <a:solidFill>
                  <a:srgbClr val="C00000"/>
                </a:solidFill>
                <a:effectLst/>
              </a:rPr>
              <a:t>KARYAWAN</a:t>
            </a:r>
          </a:p>
        </p:txBody>
      </p:sp>
    </p:spTree>
    <p:extLst>
      <p:ext uri="{BB962C8B-B14F-4D97-AF65-F5344CB8AC3E}">
        <p14:creationId xmlns:p14="http://schemas.microsoft.com/office/powerpoint/2010/main" val="10987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1547-F33A-451D-89BE-5D411324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PROJECT YANG PERNAH DIKERJAKAN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65B84-A69A-4C44-8540-B6CD520E3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9" b="35046"/>
          <a:stretch/>
        </p:blipFill>
        <p:spPr>
          <a:xfrm>
            <a:off x="7186662" y="4026715"/>
            <a:ext cx="3166467" cy="2290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F773B-2D91-4B49-96EA-4FEDBEF13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5" b="40550"/>
          <a:stretch/>
        </p:blipFill>
        <p:spPr>
          <a:xfrm>
            <a:off x="3425563" y="4026714"/>
            <a:ext cx="3557384" cy="2290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B6E56-004A-432D-8714-2994C448C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5" b="35046"/>
          <a:stretch/>
        </p:blipFill>
        <p:spPr>
          <a:xfrm>
            <a:off x="7186662" y="1459837"/>
            <a:ext cx="3166467" cy="2416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229411-0511-4886-B49C-CA798DA9D310}"/>
              </a:ext>
            </a:extLst>
          </p:cNvPr>
          <p:cNvSpPr/>
          <p:nvPr/>
        </p:nvSpPr>
        <p:spPr>
          <a:xfrm rot="21203131">
            <a:off x="616241" y="2350897"/>
            <a:ext cx="624491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SAIL SELAT KARIMATA</a:t>
            </a:r>
          </a:p>
        </p:txBody>
      </p:sp>
    </p:spTree>
    <p:extLst>
      <p:ext uri="{BB962C8B-B14F-4D97-AF65-F5344CB8AC3E}">
        <p14:creationId xmlns:p14="http://schemas.microsoft.com/office/powerpoint/2010/main" val="388429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F446EF-F49F-414C-A190-E2EE928D7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8" b="49999"/>
          <a:stretch/>
        </p:blipFill>
        <p:spPr>
          <a:xfrm>
            <a:off x="5368443" y="429934"/>
            <a:ext cx="3166467" cy="2246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52409-3FD2-4D5E-A0AD-656B66F02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53517"/>
          <a:stretch/>
        </p:blipFill>
        <p:spPr>
          <a:xfrm>
            <a:off x="2527372" y="3716322"/>
            <a:ext cx="3166467" cy="213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BE73AE-ADA4-4CA9-9657-B3B5D700C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53517"/>
          <a:stretch/>
        </p:blipFill>
        <p:spPr>
          <a:xfrm>
            <a:off x="6358344" y="3200959"/>
            <a:ext cx="3166467" cy="2130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CE4FE5-63F3-45D2-B0C5-57B87AF44D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37981"/>
          <a:stretch/>
        </p:blipFill>
        <p:spPr>
          <a:xfrm>
            <a:off x="1365364" y="429934"/>
            <a:ext cx="2745242" cy="27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4C925-C4C6-4799-8A6A-9EFE16333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0" b="41251"/>
          <a:stretch/>
        </p:blipFill>
        <p:spPr>
          <a:xfrm>
            <a:off x="880333" y="3852831"/>
            <a:ext cx="3166467" cy="2340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1F1A5-FD68-452E-8D7E-F5D55968F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b="44098"/>
          <a:stretch/>
        </p:blipFill>
        <p:spPr>
          <a:xfrm>
            <a:off x="8432709" y="1153485"/>
            <a:ext cx="3166467" cy="2340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DF2CC-9DD8-4561-B938-3BF6632FA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7" b="45781"/>
          <a:stretch/>
        </p:blipFill>
        <p:spPr>
          <a:xfrm>
            <a:off x="8432708" y="3936721"/>
            <a:ext cx="3166467" cy="2172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99BE9E-F491-422F-B504-CFFE6A2AB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b="53502"/>
          <a:stretch/>
        </p:blipFill>
        <p:spPr>
          <a:xfrm>
            <a:off x="936259" y="1337027"/>
            <a:ext cx="3166467" cy="21727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D2B789-651C-4265-AD11-D41CDE74A346}"/>
              </a:ext>
            </a:extLst>
          </p:cNvPr>
          <p:cNvSpPr/>
          <p:nvPr/>
        </p:nvSpPr>
        <p:spPr>
          <a:xfrm>
            <a:off x="4296304" y="1820411"/>
            <a:ext cx="197141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KONSER RAISA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6F179B-01A2-4FEC-BF85-05FB57A66AB3}"/>
              </a:ext>
            </a:extLst>
          </p:cNvPr>
          <p:cNvSpPr/>
          <p:nvPr/>
        </p:nvSpPr>
        <p:spPr>
          <a:xfrm>
            <a:off x="4296303" y="4519756"/>
            <a:ext cx="197141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SOUNDSATIONS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ED2B1-1F37-45D3-AA89-7007E372FAD4}"/>
              </a:ext>
            </a:extLst>
          </p:cNvPr>
          <p:cNvSpPr/>
          <p:nvPr/>
        </p:nvSpPr>
        <p:spPr>
          <a:xfrm>
            <a:off x="6364506" y="3249335"/>
            <a:ext cx="197141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FESTIVALAND</a:t>
            </a:r>
          </a:p>
        </p:txBody>
      </p:sp>
    </p:spTree>
    <p:extLst>
      <p:ext uri="{BB962C8B-B14F-4D97-AF65-F5344CB8AC3E}">
        <p14:creationId xmlns:p14="http://schemas.microsoft.com/office/powerpoint/2010/main" val="4239797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E166-9B81-40D4-AA8C-E738BC2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SOUNDRENALINE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78467-6839-44E4-9AC2-D26B44A67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5" b="28709"/>
          <a:stretch/>
        </p:blipFill>
        <p:spPr>
          <a:xfrm>
            <a:off x="6760015" y="4159484"/>
            <a:ext cx="3166467" cy="2209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3AFA1-E2B9-4AA1-87FB-F485726DCA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4" b="24267"/>
          <a:stretch/>
        </p:blipFill>
        <p:spPr>
          <a:xfrm>
            <a:off x="3092686" y="4404016"/>
            <a:ext cx="3166467" cy="2088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7E6A9-AD9D-4F94-BDE1-6891AA4247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5" b="49891"/>
          <a:stretch/>
        </p:blipFill>
        <p:spPr>
          <a:xfrm>
            <a:off x="4675920" y="2032419"/>
            <a:ext cx="3166467" cy="1623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29DB4-4D5B-4E41-9BB0-6F5A5A24A0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1" b="53006"/>
          <a:stretch/>
        </p:blipFill>
        <p:spPr>
          <a:xfrm>
            <a:off x="1183148" y="2042907"/>
            <a:ext cx="3166467" cy="21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5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0872-3D78-47A9-85BC-651EBDF8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/>
              <a:t>PERHITUNGAN SIMPLE BISNIS PEMBESARAN IKAN ARWANA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AF7A4-CB5A-413E-823A-FA1D56EB3521}"/>
              </a:ext>
            </a:extLst>
          </p:cNvPr>
          <p:cNvSpPr txBox="1"/>
          <p:nvPr/>
        </p:nvSpPr>
        <p:spPr>
          <a:xfrm>
            <a:off x="947956" y="1753678"/>
            <a:ext cx="554134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/>
              <a:t>Harga </a:t>
            </a:r>
            <a:r>
              <a:rPr lang="en-GB" sz="2000" dirty="0" err="1"/>
              <a:t>Anakan</a:t>
            </a:r>
            <a:r>
              <a:rPr lang="en-GB" sz="2000" dirty="0"/>
              <a:t> </a:t>
            </a:r>
            <a:r>
              <a:rPr lang="en-GB" sz="2000" dirty="0" err="1"/>
              <a:t>spek</a:t>
            </a:r>
            <a:r>
              <a:rPr lang="en-GB" sz="2000" dirty="0"/>
              <a:t> </a:t>
            </a:r>
            <a:r>
              <a:rPr lang="en-GB" sz="2000" dirty="0" err="1"/>
              <a:t>biasa</a:t>
            </a:r>
            <a:r>
              <a:rPr lang="en-GB" sz="2000" dirty="0"/>
              <a:t> </a:t>
            </a:r>
            <a:r>
              <a:rPr lang="en-GB" sz="2000" dirty="0" err="1"/>
              <a:t>uk</a:t>
            </a:r>
            <a:r>
              <a:rPr lang="en-GB" sz="2000" dirty="0"/>
              <a:t> 8-10cm 1,6jt/</a:t>
            </a:r>
            <a:r>
              <a:rPr lang="en-GB" sz="2000" dirty="0" err="1"/>
              <a:t>ekor</a:t>
            </a: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Minimal </a:t>
            </a:r>
            <a:r>
              <a:rPr lang="en-GB" sz="2000" dirty="0" err="1"/>
              <a:t>pembelian</a:t>
            </a:r>
            <a:r>
              <a:rPr lang="en-GB" sz="2000" dirty="0"/>
              <a:t> 1 </a:t>
            </a:r>
            <a:r>
              <a:rPr lang="en-GB" sz="2000" dirty="0" err="1"/>
              <a:t>partai</a:t>
            </a:r>
            <a:r>
              <a:rPr lang="en-GB" sz="2000" dirty="0"/>
              <a:t> (</a:t>
            </a:r>
            <a:r>
              <a:rPr lang="en-GB" sz="2000" dirty="0" err="1"/>
              <a:t>biasa</a:t>
            </a:r>
            <a:r>
              <a:rPr lang="en-GB" sz="2000" dirty="0"/>
              <a:t> </a:t>
            </a:r>
            <a:r>
              <a:rPr lang="en-GB" sz="2000" dirty="0" err="1"/>
              <a:t>nya</a:t>
            </a:r>
            <a:r>
              <a:rPr lang="en-GB" sz="2000" dirty="0"/>
              <a:t> 20 </a:t>
            </a:r>
            <a:r>
              <a:rPr lang="en-GB" sz="2000" dirty="0" err="1"/>
              <a:t>ekor</a:t>
            </a:r>
            <a:r>
              <a:rPr lang="en-GB" sz="2000" dirty="0"/>
              <a:t>)</a:t>
            </a:r>
          </a:p>
          <a:p>
            <a:pPr marL="342900" indent="-342900">
              <a:buAutoNum type="arabicPeriod"/>
            </a:pPr>
            <a:r>
              <a:rPr lang="en-GB" sz="2000" dirty="0"/>
              <a:t>Total modal ikan Rp.32.000.000</a:t>
            </a:r>
          </a:p>
          <a:p>
            <a:pPr marL="342900" indent="-342900">
              <a:buAutoNum type="arabicPeriod"/>
            </a:pPr>
            <a:r>
              <a:rPr lang="en-GB" sz="2000" dirty="0" err="1"/>
              <a:t>Akuarium</a:t>
            </a:r>
            <a:r>
              <a:rPr lang="en-GB" sz="2000" dirty="0"/>
              <a:t> 2 unit Rp. 2.000.000</a:t>
            </a:r>
          </a:p>
          <a:p>
            <a:pPr marL="342900" indent="-342900">
              <a:buAutoNum type="arabicPeriod"/>
            </a:pPr>
            <a:r>
              <a:rPr lang="en-GB" sz="2000" dirty="0" err="1"/>
              <a:t>Mesin</a:t>
            </a:r>
            <a:r>
              <a:rPr lang="en-GB" sz="2000" dirty="0"/>
              <a:t> &amp; filter Rp.600.000</a:t>
            </a:r>
          </a:p>
          <a:p>
            <a:pPr marL="342900" indent="-342900">
              <a:buAutoNum type="arabicPeriod"/>
            </a:pPr>
            <a:r>
              <a:rPr lang="en-GB" sz="2000" dirty="0"/>
              <a:t>Heater Rp.200.000</a:t>
            </a:r>
          </a:p>
          <a:p>
            <a:pPr marL="342900" indent="-342900">
              <a:buAutoNum type="arabicPeriod"/>
            </a:pPr>
            <a:r>
              <a:rPr lang="en-GB" sz="2000" dirty="0" err="1"/>
              <a:t>Pakan</a:t>
            </a:r>
            <a:r>
              <a:rPr lang="en-GB" sz="2000" dirty="0"/>
              <a:t> 1bulan Rp.200.000 x 3 </a:t>
            </a:r>
            <a:r>
              <a:rPr lang="en-GB" sz="2000" dirty="0" err="1"/>
              <a:t>bulan</a:t>
            </a:r>
            <a:r>
              <a:rPr lang="en-GB" sz="2000" dirty="0"/>
              <a:t> = Rp.600.000</a:t>
            </a:r>
          </a:p>
          <a:p>
            <a:pPr marL="342900" indent="-342900">
              <a:buAutoNum type="arabicPeriod"/>
            </a:pPr>
            <a:r>
              <a:rPr lang="en-GB" sz="2000" dirty="0"/>
              <a:t>Listrik Rp.100.000/</a:t>
            </a:r>
            <a:r>
              <a:rPr lang="en-GB" sz="2000" dirty="0" err="1"/>
              <a:t>bulan</a:t>
            </a:r>
            <a:r>
              <a:rPr lang="en-GB" sz="2000" dirty="0"/>
              <a:t> x 3 </a:t>
            </a:r>
            <a:r>
              <a:rPr lang="en-GB" sz="2000" dirty="0" err="1"/>
              <a:t>bulan</a:t>
            </a:r>
            <a:r>
              <a:rPr lang="en-GB" sz="2000" dirty="0"/>
              <a:t> = Rp.300.000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8F6F14-382D-4A14-9655-EA4003C2C90F}"/>
              </a:ext>
            </a:extLst>
          </p:cNvPr>
          <p:cNvSpPr/>
          <p:nvPr/>
        </p:nvSpPr>
        <p:spPr>
          <a:xfrm>
            <a:off x="1359015" y="4345498"/>
            <a:ext cx="4135773" cy="59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MODAL AWAL KESELURUHAN Rp.35.700.000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013AF-1A33-404B-8ACC-DECDF45C0E0F}"/>
              </a:ext>
            </a:extLst>
          </p:cNvPr>
          <p:cNvSpPr txBox="1"/>
          <p:nvPr/>
        </p:nvSpPr>
        <p:spPr>
          <a:xfrm>
            <a:off x="6736358" y="1753678"/>
            <a:ext cx="400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/>
              <a:t>Panen</a:t>
            </a:r>
            <a:r>
              <a:rPr lang="en-GB" dirty="0"/>
              <a:t> 3 </a:t>
            </a:r>
            <a:r>
              <a:rPr lang="en-GB" dirty="0" err="1"/>
              <a:t>bulan</a:t>
            </a:r>
            <a:r>
              <a:rPr lang="en-GB" dirty="0"/>
              <a:t> </a:t>
            </a:r>
            <a:r>
              <a:rPr lang="en-GB" dirty="0" err="1"/>
              <a:t>uk</a:t>
            </a:r>
            <a:r>
              <a:rPr lang="en-GB" dirty="0"/>
              <a:t> 17-20cm 2,5jt/</a:t>
            </a:r>
            <a:r>
              <a:rPr lang="en-GB" dirty="0" err="1"/>
              <a:t>ekor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20 </a:t>
            </a:r>
            <a:r>
              <a:rPr lang="en-GB" dirty="0" err="1"/>
              <a:t>ekor</a:t>
            </a:r>
            <a:r>
              <a:rPr lang="en-GB" dirty="0"/>
              <a:t> x 2,5jt = Rp.50.000.000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D645B-71F6-40E8-981F-29892840DB01}"/>
              </a:ext>
            </a:extLst>
          </p:cNvPr>
          <p:cNvSpPr/>
          <p:nvPr/>
        </p:nvSpPr>
        <p:spPr>
          <a:xfrm>
            <a:off x="6489305" y="1786855"/>
            <a:ext cx="45719" cy="3154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0B7AB-E890-4FE9-B796-BDB8D71B4E2D}"/>
              </a:ext>
            </a:extLst>
          </p:cNvPr>
          <p:cNvSpPr/>
          <p:nvPr/>
        </p:nvSpPr>
        <p:spPr>
          <a:xfrm>
            <a:off x="6736358" y="2442189"/>
            <a:ext cx="4135773" cy="59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TOTAL PENJUALAN Rp.50.000.000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64D17-BCEF-4F5A-8A50-9AE3DD3A33AE}"/>
              </a:ext>
            </a:extLst>
          </p:cNvPr>
          <p:cNvSpPr/>
          <p:nvPr/>
        </p:nvSpPr>
        <p:spPr>
          <a:xfrm>
            <a:off x="6736357" y="3266329"/>
            <a:ext cx="4135773" cy="59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LABA = JUAL - MODAL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F6CA1-B0B0-4988-AF39-76C039AB7AF1}"/>
              </a:ext>
            </a:extLst>
          </p:cNvPr>
          <p:cNvSpPr/>
          <p:nvPr/>
        </p:nvSpPr>
        <p:spPr>
          <a:xfrm>
            <a:off x="6736357" y="4017830"/>
            <a:ext cx="4135773" cy="59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LABA = 50jt – 35,7jt = 14.300.000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0783C-BD52-461F-9E27-4433B9EC9A31}"/>
              </a:ext>
            </a:extLst>
          </p:cNvPr>
          <p:cNvSpPr/>
          <p:nvPr/>
        </p:nvSpPr>
        <p:spPr>
          <a:xfrm>
            <a:off x="6736356" y="4846354"/>
            <a:ext cx="4135773" cy="59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PERSENTASE = LABA / TOTAL PENJUALAN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65210-042E-4CE4-8BE7-2C0A652DE05E}"/>
              </a:ext>
            </a:extLst>
          </p:cNvPr>
          <p:cNvSpPr/>
          <p:nvPr/>
        </p:nvSpPr>
        <p:spPr>
          <a:xfrm>
            <a:off x="6736356" y="5670494"/>
            <a:ext cx="4135773" cy="59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PERSENTASE = (14,3jt/50jt)*100=28,6%</a:t>
            </a:r>
          </a:p>
        </p:txBody>
      </p:sp>
    </p:spTree>
    <p:extLst>
      <p:ext uri="{BB962C8B-B14F-4D97-AF65-F5344CB8AC3E}">
        <p14:creationId xmlns:p14="http://schemas.microsoft.com/office/powerpoint/2010/main" val="377138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AC2C7E-6307-4AB0-BEC3-F556F3097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3" y="2743200"/>
            <a:ext cx="7825562" cy="3168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60CFE-5B01-4291-8718-43737CE16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7"/>
          <a:stretch/>
        </p:blipFill>
        <p:spPr>
          <a:xfrm>
            <a:off x="1843077" y="224702"/>
            <a:ext cx="8505845" cy="60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44407-C2FB-4A9A-9256-7920321B2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19" y="1017237"/>
            <a:ext cx="10049281" cy="516164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DCC0EC-F08C-4412-AB69-0B1BFC061F66}"/>
              </a:ext>
            </a:extLst>
          </p:cNvPr>
          <p:cNvSpPr/>
          <p:nvPr/>
        </p:nvSpPr>
        <p:spPr>
          <a:xfrm>
            <a:off x="5381204" y="4572943"/>
            <a:ext cx="192156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C4092-75A5-4D0A-9481-6DD8AF64A8F3}"/>
              </a:ext>
            </a:extLst>
          </p:cNvPr>
          <p:cNvSpPr/>
          <p:nvPr/>
        </p:nvSpPr>
        <p:spPr>
          <a:xfrm>
            <a:off x="7265089" y="4091325"/>
            <a:ext cx="19584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C0EBC-2144-4F7B-90FC-40AB83A1E43C}"/>
              </a:ext>
            </a:extLst>
          </p:cNvPr>
          <p:cNvSpPr/>
          <p:nvPr/>
        </p:nvSpPr>
        <p:spPr>
          <a:xfrm>
            <a:off x="9064486" y="3657690"/>
            <a:ext cx="217749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575DB-29E9-4C42-862B-5C6D652E99D2}"/>
              </a:ext>
            </a:extLst>
          </p:cNvPr>
          <p:cNvSpPr/>
          <p:nvPr/>
        </p:nvSpPr>
        <p:spPr>
          <a:xfrm>
            <a:off x="3498575" y="4930280"/>
            <a:ext cx="192156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C19387-F4A1-4BF4-85E1-24DC10F2C6E6}"/>
              </a:ext>
            </a:extLst>
          </p:cNvPr>
          <p:cNvSpPr/>
          <p:nvPr/>
        </p:nvSpPr>
        <p:spPr>
          <a:xfrm>
            <a:off x="1577010" y="5287617"/>
            <a:ext cx="192156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B1A90-7101-4EF1-AA2C-5360326E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u="sng" dirty="0"/>
              <a:t>KEGIATAN KEWIRAUSAHAAN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ED6C-3150-4B28-8385-7E710E0ECA46}"/>
              </a:ext>
            </a:extLst>
          </p:cNvPr>
          <p:cNvSpPr txBox="1"/>
          <p:nvPr/>
        </p:nvSpPr>
        <p:spPr>
          <a:xfrm>
            <a:off x="1577010" y="5287617"/>
            <a:ext cx="192156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PELUANG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D9545-9BA6-4872-B284-8059633E112D}"/>
              </a:ext>
            </a:extLst>
          </p:cNvPr>
          <p:cNvSpPr txBox="1"/>
          <p:nvPr/>
        </p:nvSpPr>
        <p:spPr>
          <a:xfrm>
            <a:off x="3498575" y="4942275"/>
            <a:ext cx="188262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824B5-D3FF-428A-A522-12373F71D5F4}"/>
              </a:ext>
            </a:extLst>
          </p:cNvPr>
          <p:cNvSpPr txBox="1"/>
          <p:nvPr/>
        </p:nvSpPr>
        <p:spPr>
          <a:xfrm>
            <a:off x="5381204" y="4572944"/>
            <a:ext cx="1921565" cy="369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BERUSAHA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AA662-2FAC-4CA3-B232-F4654AC7B6D7}"/>
              </a:ext>
            </a:extLst>
          </p:cNvPr>
          <p:cNvSpPr txBox="1"/>
          <p:nvPr/>
        </p:nvSpPr>
        <p:spPr>
          <a:xfrm>
            <a:off x="7228231" y="4078581"/>
            <a:ext cx="199528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KREATIF/INOVASI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94CEC-D2A0-44B9-9570-856FF0898A9D}"/>
              </a:ext>
            </a:extLst>
          </p:cNvPr>
          <p:cNvSpPr txBox="1"/>
          <p:nvPr/>
        </p:nvSpPr>
        <p:spPr>
          <a:xfrm>
            <a:off x="9064486" y="3657690"/>
            <a:ext cx="21774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SUKSES</a:t>
            </a:r>
          </a:p>
        </p:txBody>
      </p:sp>
    </p:spTree>
    <p:extLst>
      <p:ext uri="{BB962C8B-B14F-4D97-AF65-F5344CB8AC3E}">
        <p14:creationId xmlns:p14="http://schemas.microsoft.com/office/powerpoint/2010/main" val="37710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11D7-0B1F-4E51-899C-5E613E02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TUJUAN KEWIRAUSAHAAN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82C5-CE16-4335-A3B8-A24D786C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530625"/>
            <a:ext cx="11231218" cy="4962249"/>
          </a:xfrm>
          <a:gradFill>
            <a:gsLst>
              <a:gs pos="26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Meningkatkan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jumlah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para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wirausaha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yang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berkualitas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Mewujudkan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kemampuan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dan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kemantapan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para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wirausaha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untuk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menghasilkan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kemajuan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dan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kesejahteraan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masyarakat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Membudayakan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semangat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sikap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perilaku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, dan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kemampuan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kewirausahaan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kalangan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masyarakat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yang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mampu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handal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, dan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unggul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Menumbuhkembangkan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kesadaran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dan’orientasi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Kewirausahaan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yang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tangguh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dan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kuat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terhadap</a:t>
            </a:r>
            <a:r>
              <a:rPr lang="en-GB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i="0" dirty="0" err="1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masyarakat</a:t>
            </a:r>
            <a:r>
              <a:rPr lang="en-GB" b="1" i="0" dirty="0">
                <a:solidFill>
                  <a:srgbClr val="A1909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4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DFDFED1-2564-4AD3-845C-48B4DCBFD805}"/>
              </a:ext>
            </a:extLst>
          </p:cNvPr>
          <p:cNvSpPr/>
          <p:nvPr/>
        </p:nvSpPr>
        <p:spPr>
          <a:xfrm>
            <a:off x="2597426" y="337931"/>
            <a:ext cx="6997148" cy="254441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IDE KEWIRAUSAHAAN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48B5F-E0B1-4E18-B839-DD11BAD9571C}"/>
              </a:ext>
            </a:extLst>
          </p:cNvPr>
          <p:cNvSpPr/>
          <p:nvPr/>
        </p:nvSpPr>
        <p:spPr>
          <a:xfrm>
            <a:off x="238541" y="3448877"/>
            <a:ext cx="3120887" cy="2047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Nilai </a:t>
            </a:r>
            <a:r>
              <a:rPr lang="en-GB" sz="2400" b="1" dirty="0" err="1">
                <a:solidFill>
                  <a:schemeClr val="tx1"/>
                </a:solidFill>
              </a:rPr>
              <a:t>dapat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diciptakan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dengan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cara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mengubah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tantangan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menjadi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peluang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7E146-08EB-4A09-BE4F-3B3A1B59A2C3}"/>
              </a:ext>
            </a:extLst>
          </p:cNvPr>
          <p:cNvSpPr/>
          <p:nvPr/>
        </p:nvSpPr>
        <p:spPr>
          <a:xfrm>
            <a:off x="4579456" y="4512364"/>
            <a:ext cx="3120887" cy="2047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Nilai </a:t>
            </a:r>
            <a:r>
              <a:rPr lang="en-GB" sz="2400" b="1" dirty="0" err="1">
                <a:solidFill>
                  <a:schemeClr val="tx1"/>
                </a:solidFill>
              </a:rPr>
              <a:t>suatu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barang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dapat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diciptakan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melalui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inovasi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11472-8FDA-4108-BA27-406C6261E4C1}"/>
              </a:ext>
            </a:extLst>
          </p:cNvPr>
          <p:cNvSpPr/>
          <p:nvPr/>
        </p:nvSpPr>
        <p:spPr>
          <a:xfrm>
            <a:off x="8832574" y="3429000"/>
            <a:ext cx="3120887" cy="2047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Peluang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dapat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diciptakan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melalui</a:t>
            </a:r>
            <a:r>
              <a:rPr lang="en-GB" sz="2400" b="1" dirty="0">
                <a:solidFill>
                  <a:schemeClr val="tx1"/>
                </a:solidFill>
              </a:rPr>
              <a:t> ide </a:t>
            </a:r>
            <a:r>
              <a:rPr lang="en-GB" sz="2400" b="1" dirty="0" err="1">
                <a:solidFill>
                  <a:schemeClr val="tx1"/>
                </a:solidFill>
              </a:rPr>
              <a:t>ide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kreatif</a:t>
            </a:r>
            <a:r>
              <a:rPr lang="en-GB" sz="2400" b="1" dirty="0">
                <a:solidFill>
                  <a:schemeClr val="tx1"/>
                </a:solidFill>
              </a:rPr>
              <a:t> dan </a:t>
            </a:r>
            <a:r>
              <a:rPr lang="en-GB" sz="2400" b="1" dirty="0" err="1">
                <a:solidFill>
                  <a:schemeClr val="tx1"/>
                </a:solidFill>
              </a:rPr>
              <a:t>inovatif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D52F81-CEC2-481E-8CC9-A0572E32D1F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798985" y="2166730"/>
            <a:ext cx="1182754" cy="128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8450BD-64A3-4256-964E-AD3F14F3B71F}"/>
              </a:ext>
            </a:extLst>
          </p:cNvPr>
          <p:cNvCxnSpPr>
            <a:stCxn id="4" idx="4"/>
          </p:cNvCxnSpPr>
          <p:nvPr/>
        </p:nvCxnSpPr>
        <p:spPr>
          <a:xfrm>
            <a:off x="6096000" y="2882348"/>
            <a:ext cx="0" cy="1590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24CDD7-75C5-4185-A8E4-51BF1C4CE95C}"/>
              </a:ext>
            </a:extLst>
          </p:cNvPr>
          <p:cNvCxnSpPr>
            <a:endCxn id="7" idx="0"/>
          </p:cNvCxnSpPr>
          <p:nvPr/>
        </p:nvCxnSpPr>
        <p:spPr>
          <a:xfrm>
            <a:off x="8832574" y="2325757"/>
            <a:ext cx="1560444" cy="110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76AF0-A47C-469D-86EA-15D5BE2C4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1"/>
          <a:stretch/>
        </p:blipFill>
        <p:spPr>
          <a:xfrm>
            <a:off x="0" y="3671708"/>
            <a:ext cx="12192000" cy="31590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1ED85-FDFF-4922-AD5C-6353C46C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2139" cy="1325563"/>
          </a:xfrm>
        </p:spPr>
        <p:txBody>
          <a:bodyPr/>
          <a:lstStyle/>
          <a:p>
            <a:r>
              <a:rPr lang="en-GB" b="1" u="sng" dirty="0"/>
              <a:t>PENGERTIAN WIRAUSAHA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A4E2F-A7B8-43BB-A801-8BE663EA12C5}"/>
              </a:ext>
            </a:extLst>
          </p:cNvPr>
          <p:cNvSpPr txBox="1"/>
          <p:nvPr/>
        </p:nvSpPr>
        <p:spPr>
          <a:xfrm>
            <a:off x="1" y="86389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/>
          </a:p>
          <a:p>
            <a:r>
              <a:rPr lang="en-GB" sz="2400" dirty="0" err="1"/>
              <a:t>Wirausaha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dirty="0" err="1"/>
              <a:t>seseorang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sekelompok</a:t>
            </a:r>
            <a:r>
              <a:rPr lang="en-GB" sz="2400" dirty="0"/>
              <a:t> orang yang </a:t>
            </a:r>
            <a:r>
              <a:rPr lang="en-GB" sz="2400" dirty="0" err="1"/>
              <a:t>mampu</a:t>
            </a:r>
            <a:r>
              <a:rPr lang="en-GB" sz="2400" dirty="0"/>
              <a:t>  </a:t>
            </a:r>
            <a:r>
              <a:rPr lang="en-GB" sz="2400" dirty="0" err="1"/>
              <a:t>mengorganisir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en-GB" sz="2400" dirty="0"/>
              <a:t> </a:t>
            </a:r>
            <a:r>
              <a:rPr lang="en-GB" sz="2400" dirty="0" err="1"/>
              <a:t>produksi</a:t>
            </a:r>
            <a:r>
              <a:rPr lang="en-GB" sz="2400" dirty="0"/>
              <a:t>, </a:t>
            </a:r>
            <a:r>
              <a:rPr lang="en-GB" sz="2400" dirty="0" err="1"/>
              <a:t>yaitu</a:t>
            </a:r>
            <a:r>
              <a:rPr lang="en-GB" sz="2400" dirty="0"/>
              <a:t> 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1DA9D3-8D78-4FA6-9DBF-EA2649BC1492}"/>
              </a:ext>
            </a:extLst>
          </p:cNvPr>
          <p:cNvSpPr/>
          <p:nvPr/>
        </p:nvSpPr>
        <p:spPr>
          <a:xfrm>
            <a:off x="206477" y="2094271"/>
            <a:ext cx="1991033" cy="8309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Alam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2FC852-0C13-4153-94D0-731A0FDB9F97}"/>
              </a:ext>
            </a:extLst>
          </p:cNvPr>
          <p:cNvSpPr/>
          <p:nvPr/>
        </p:nvSpPr>
        <p:spPr>
          <a:xfrm>
            <a:off x="3408159" y="2075442"/>
            <a:ext cx="1991033" cy="8309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Tenaga </a:t>
            </a:r>
            <a:r>
              <a:rPr lang="en-GB" sz="2400" b="1" dirty="0" err="1">
                <a:solidFill>
                  <a:schemeClr val="tx1"/>
                </a:solidFill>
              </a:rPr>
              <a:t>Kerja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2E4ED-9ABF-4B49-8D6D-317A87223085}"/>
              </a:ext>
            </a:extLst>
          </p:cNvPr>
          <p:cNvSpPr/>
          <p:nvPr/>
        </p:nvSpPr>
        <p:spPr>
          <a:xfrm>
            <a:off x="6609842" y="2099359"/>
            <a:ext cx="1991033" cy="8309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Modal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0E04BE-134A-4616-883F-14852E63CA52}"/>
              </a:ext>
            </a:extLst>
          </p:cNvPr>
          <p:cNvSpPr/>
          <p:nvPr/>
        </p:nvSpPr>
        <p:spPr>
          <a:xfrm>
            <a:off x="9608681" y="2094271"/>
            <a:ext cx="1991033" cy="8309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Keahlian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3E6A64-B786-4D20-83BC-5D068F0150D3}"/>
              </a:ext>
            </a:extLst>
          </p:cNvPr>
          <p:cNvSpPr/>
          <p:nvPr/>
        </p:nvSpPr>
        <p:spPr>
          <a:xfrm>
            <a:off x="2521974" y="2341629"/>
            <a:ext cx="683342" cy="43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B44003A-4E0F-4112-ABE0-3F94D78DE8C5}"/>
              </a:ext>
            </a:extLst>
          </p:cNvPr>
          <p:cNvSpPr/>
          <p:nvPr/>
        </p:nvSpPr>
        <p:spPr>
          <a:xfrm>
            <a:off x="5662846" y="2341629"/>
            <a:ext cx="683342" cy="43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3F3ADDA-2573-4FDA-8469-046E3EEA97B5}"/>
              </a:ext>
            </a:extLst>
          </p:cNvPr>
          <p:cNvSpPr/>
          <p:nvPr/>
        </p:nvSpPr>
        <p:spPr>
          <a:xfrm>
            <a:off x="8763107" y="2341629"/>
            <a:ext cx="683342" cy="43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4156-6BF7-4FEF-AA0B-FF97E140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 err="1"/>
              <a:t>Manfaat</a:t>
            </a:r>
            <a:r>
              <a:rPr lang="en-GB" sz="4800" b="1" u="sng" dirty="0"/>
              <a:t> </a:t>
            </a:r>
            <a:r>
              <a:rPr lang="en-GB" sz="4800" b="1" u="sng" dirty="0" err="1"/>
              <a:t>Wirausaha</a:t>
            </a:r>
            <a:endParaRPr lang="en-GB" sz="4800" b="1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FFEE67-6598-40DB-9391-794007F464F7}"/>
              </a:ext>
            </a:extLst>
          </p:cNvPr>
          <p:cNvSpPr/>
          <p:nvPr/>
        </p:nvSpPr>
        <p:spPr>
          <a:xfrm>
            <a:off x="2418736" y="1946787"/>
            <a:ext cx="3318387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Mengurangi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Pengangguran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56473B-218C-425F-98F9-223FBDA84D9A}"/>
              </a:ext>
            </a:extLst>
          </p:cNvPr>
          <p:cNvSpPr/>
          <p:nvPr/>
        </p:nvSpPr>
        <p:spPr>
          <a:xfrm>
            <a:off x="6567946" y="4311445"/>
            <a:ext cx="3318387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Mendidik</a:t>
            </a:r>
            <a:r>
              <a:rPr lang="en-GB" sz="2000" b="1" dirty="0">
                <a:solidFill>
                  <a:schemeClr val="tx1"/>
                </a:solidFill>
              </a:rPr>
              <a:t> Masyarakat </a:t>
            </a:r>
            <a:r>
              <a:rPr lang="en-GB" sz="2000" b="1" dirty="0" err="1">
                <a:solidFill>
                  <a:schemeClr val="tx1"/>
                </a:solidFill>
              </a:rPr>
              <a:t>Hidup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Hemat</a:t>
            </a:r>
            <a:r>
              <a:rPr lang="en-GB" sz="2000" b="1" dirty="0">
                <a:solidFill>
                  <a:schemeClr val="tx1"/>
                </a:solidFill>
              </a:rPr>
              <a:t> dan </a:t>
            </a:r>
            <a:r>
              <a:rPr lang="en-GB" sz="2000" b="1" dirty="0" err="1">
                <a:solidFill>
                  <a:schemeClr val="tx1"/>
                </a:solidFill>
              </a:rPr>
              <a:t>Efisien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F00959-6E19-4200-9399-EA6B37E9CC04}"/>
              </a:ext>
            </a:extLst>
          </p:cNvPr>
          <p:cNvSpPr/>
          <p:nvPr/>
        </p:nvSpPr>
        <p:spPr>
          <a:xfrm>
            <a:off x="6567947" y="1946787"/>
            <a:ext cx="3318387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Suri </a:t>
            </a:r>
            <a:r>
              <a:rPr lang="en-GB" sz="2000" b="1" dirty="0" err="1">
                <a:solidFill>
                  <a:schemeClr val="tx1"/>
                </a:solidFill>
              </a:rPr>
              <a:t>Tauladan</a:t>
            </a:r>
            <a:r>
              <a:rPr lang="en-GB" sz="2000" b="1" dirty="0">
                <a:solidFill>
                  <a:schemeClr val="tx1"/>
                </a:solidFill>
              </a:rPr>
              <a:t> di Masyarakat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CE366E-D121-4198-94FB-DDBC8C4255D4}"/>
              </a:ext>
            </a:extLst>
          </p:cNvPr>
          <p:cNvSpPr/>
          <p:nvPr/>
        </p:nvSpPr>
        <p:spPr>
          <a:xfrm>
            <a:off x="2418736" y="4311445"/>
            <a:ext cx="3318387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Generasi</a:t>
            </a:r>
            <a:r>
              <a:rPr lang="en-GB" sz="2000" b="1" dirty="0">
                <a:solidFill>
                  <a:schemeClr val="tx1"/>
                </a:solidFill>
              </a:rPr>
              <a:t> Pembangunan</a:t>
            </a:r>
          </a:p>
        </p:txBody>
      </p:sp>
    </p:spTree>
    <p:extLst>
      <p:ext uri="{BB962C8B-B14F-4D97-AF65-F5344CB8AC3E}">
        <p14:creationId xmlns:p14="http://schemas.microsoft.com/office/powerpoint/2010/main" val="1026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4C3C-C4C3-4DF5-B173-9A98B509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SIKAP MENTAL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70EF4A-363C-4C35-B692-AFFDB743A2B6}"/>
              </a:ext>
            </a:extLst>
          </p:cNvPr>
          <p:cNvGrpSpPr/>
          <p:nvPr/>
        </p:nvGrpSpPr>
        <p:grpSpPr>
          <a:xfrm>
            <a:off x="3627054" y="2804691"/>
            <a:ext cx="4367626" cy="1947568"/>
            <a:chOff x="3169851" y="2565438"/>
            <a:chExt cx="4367626" cy="194756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63803E6-6572-488E-9F9C-67B23018C097}"/>
                </a:ext>
              </a:extLst>
            </p:cNvPr>
            <p:cNvSpPr/>
            <p:nvPr/>
          </p:nvSpPr>
          <p:spPr>
            <a:xfrm>
              <a:off x="3657600" y="2842419"/>
              <a:ext cx="3392129" cy="13255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6F8992-5489-4C73-A64F-81888CD0326E}"/>
                </a:ext>
              </a:extLst>
            </p:cNvPr>
            <p:cNvSpPr/>
            <p:nvPr/>
          </p:nvSpPr>
          <p:spPr>
            <a:xfrm>
              <a:off x="4011562" y="2565438"/>
              <a:ext cx="2669458" cy="19475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FFC51C-C9E9-4B35-BE3D-F9DD217D033A}"/>
                </a:ext>
              </a:extLst>
            </p:cNvPr>
            <p:cNvSpPr/>
            <p:nvPr/>
          </p:nvSpPr>
          <p:spPr>
            <a:xfrm>
              <a:off x="3169851" y="3185279"/>
              <a:ext cx="436762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WIRAUSAHA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01225E-7DAF-490E-8821-5B6D1CA15EB6}"/>
              </a:ext>
            </a:extLst>
          </p:cNvPr>
          <p:cNvSpPr/>
          <p:nvPr/>
        </p:nvSpPr>
        <p:spPr>
          <a:xfrm>
            <a:off x="4114800" y="1479128"/>
            <a:ext cx="3303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Pantang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Menyerah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6A1DE-EA51-4AAA-85C6-1453F02B9BA8}"/>
              </a:ext>
            </a:extLst>
          </p:cNvPr>
          <p:cNvSpPr/>
          <p:nvPr/>
        </p:nvSpPr>
        <p:spPr>
          <a:xfrm rot="2867954">
            <a:off x="8435062" y="2334383"/>
            <a:ext cx="9893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Jujur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BBB8A-BF5A-4934-83CD-C6DB625A0219}"/>
              </a:ext>
            </a:extLst>
          </p:cNvPr>
          <p:cNvSpPr/>
          <p:nvPr/>
        </p:nvSpPr>
        <p:spPr>
          <a:xfrm rot="18515765">
            <a:off x="8232404" y="4787086"/>
            <a:ext cx="1253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Berani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B2C2A9-6D75-48EB-9170-CF05321EB24C}"/>
              </a:ext>
            </a:extLst>
          </p:cNvPr>
          <p:cNvSpPr/>
          <p:nvPr/>
        </p:nvSpPr>
        <p:spPr>
          <a:xfrm>
            <a:off x="4674889" y="5848691"/>
            <a:ext cx="27438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Kemauan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Keras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F4C3B-4582-49EE-9F9D-96ECECC47232}"/>
              </a:ext>
            </a:extLst>
          </p:cNvPr>
          <p:cNvSpPr/>
          <p:nvPr/>
        </p:nvSpPr>
        <p:spPr>
          <a:xfrm rot="2868527">
            <a:off x="1772048" y="4787086"/>
            <a:ext cx="23494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Percaya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CC155-91E7-4E4E-91AE-AA07CBA8986D}"/>
              </a:ext>
            </a:extLst>
          </p:cNvPr>
          <p:cNvSpPr/>
          <p:nvPr/>
        </p:nvSpPr>
        <p:spPr>
          <a:xfrm rot="18561048">
            <a:off x="1866549" y="2536043"/>
            <a:ext cx="1837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Semangat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1D1DFE1-1FFA-4DD9-8DFB-30D4085963F0}"/>
              </a:ext>
            </a:extLst>
          </p:cNvPr>
          <p:cNvSpPr/>
          <p:nvPr/>
        </p:nvSpPr>
        <p:spPr>
          <a:xfrm rot="5400000">
            <a:off x="5558981" y="2063903"/>
            <a:ext cx="648790" cy="6445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53447F0-C640-4209-9A56-3405EB615A98}"/>
              </a:ext>
            </a:extLst>
          </p:cNvPr>
          <p:cNvSpPr/>
          <p:nvPr/>
        </p:nvSpPr>
        <p:spPr>
          <a:xfrm rot="1899690">
            <a:off x="3336353" y="2897378"/>
            <a:ext cx="648790" cy="6445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3D2172F-42B9-49F0-A392-423357FB7027}"/>
              </a:ext>
            </a:extLst>
          </p:cNvPr>
          <p:cNvSpPr/>
          <p:nvPr/>
        </p:nvSpPr>
        <p:spPr>
          <a:xfrm rot="19359999">
            <a:off x="3455218" y="4495918"/>
            <a:ext cx="648790" cy="6445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06E1295-A38F-42AB-B526-231DC3F56530}"/>
              </a:ext>
            </a:extLst>
          </p:cNvPr>
          <p:cNvSpPr/>
          <p:nvPr/>
        </p:nvSpPr>
        <p:spPr>
          <a:xfrm rot="16200000">
            <a:off x="5615922" y="5115499"/>
            <a:ext cx="648790" cy="6445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D9337C3-50DF-4A73-B533-7430A83BB686}"/>
              </a:ext>
            </a:extLst>
          </p:cNvPr>
          <p:cNvSpPr/>
          <p:nvPr/>
        </p:nvSpPr>
        <p:spPr>
          <a:xfrm rot="12954319">
            <a:off x="7823517" y="4334259"/>
            <a:ext cx="648790" cy="6445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7CC9C0F-7D89-46F8-8596-2FA8BDC1EE86}"/>
              </a:ext>
            </a:extLst>
          </p:cNvPr>
          <p:cNvSpPr/>
          <p:nvPr/>
        </p:nvSpPr>
        <p:spPr>
          <a:xfrm rot="8295873">
            <a:off x="7832734" y="2904073"/>
            <a:ext cx="648790" cy="6445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865199-31F4-4B82-9D5D-AEC36228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58" y="1880417"/>
            <a:ext cx="3738040" cy="2493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2F69F-1CAE-4491-BBE6-623A190E0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94" y="3481044"/>
            <a:ext cx="3016573" cy="2271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E8C19-9887-4247-91AB-F2FFCA07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 err="1"/>
              <a:t>Bagaimana</a:t>
            </a:r>
            <a:r>
              <a:rPr lang="en-GB" sz="4000" b="1" u="sng" dirty="0"/>
              <a:t> </a:t>
            </a:r>
            <a:r>
              <a:rPr lang="en-GB" sz="4000" b="1" u="sng" dirty="0" err="1"/>
              <a:t>menumbuhkan</a:t>
            </a:r>
            <a:r>
              <a:rPr lang="en-GB" sz="4000" b="1" u="sng" dirty="0"/>
              <a:t> mental </a:t>
            </a:r>
            <a:r>
              <a:rPr lang="en-GB" sz="4000" b="1" u="sng" dirty="0" err="1"/>
              <a:t>wirausaha</a:t>
            </a:r>
            <a:r>
              <a:rPr lang="en-GB" sz="4000" b="1" u="sng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47D10-1A84-4DFA-850F-7DBE123E9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2" y="4616627"/>
            <a:ext cx="2748315" cy="1489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9403E-1659-4B4D-B089-CF8039E11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33" y="1690688"/>
            <a:ext cx="3356901" cy="18882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788F49-A25B-49E7-BF8C-790E60126EBF}"/>
              </a:ext>
            </a:extLst>
          </p:cNvPr>
          <p:cNvSpPr/>
          <p:nvPr/>
        </p:nvSpPr>
        <p:spPr>
          <a:xfrm>
            <a:off x="1053842" y="6088559"/>
            <a:ext cx="1628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Belajar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99CDB-8879-4113-A07F-C977407FCAEC}"/>
              </a:ext>
            </a:extLst>
          </p:cNvPr>
          <p:cNvSpPr/>
          <p:nvPr/>
        </p:nvSpPr>
        <p:spPr>
          <a:xfrm>
            <a:off x="3638438" y="5332218"/>
            <a:ext cx="1813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Berlatih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C305BA-F25C-40DA-8A4F-358C2A7B463A}"/>
              </a:ext>
            </a:extLst>
          </p:cNvPr>
          <p:cNvSpPr/>
          <p:nvPr/>
        </p:nvSpPr>
        <p:spPr>
          <a:xfrm>
            <a:off x="6001879" y="4019717"/>
            <a:ext cx="2202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Bertindak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6E480-D2B2-49D3-A6D1-A74F8BEAE05B}"/>
              </a:ext>
            </a:extLst>
          </p:cNvPr>
          <p:cNvSpPr/>
          <p:nvPr/>
        </p:nvSpPr>
        <p:spPr>
          <a:xfrm>
            <a:off x="9077378" y="3578945"/>
            <a:ext cx="19198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Sukses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Berkelanjutan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3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2282</TotalTime>
  <Words>832</Words>
  <Application>Microsoft Office PowerPoint</Application>
  <PresentationFormat>Widescreen</PresentationFormat>
  <Paragraphs>187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Verdana</vt:lpstr>
      <vt:lpstr>Office Theme</vt:lpstr>
      <vt:lpstr>MENGENAL KEWIRAUSAHAAN</vt:lpstr>
      <vt:lpstr>Apa Itu Kewirausahaan ?</vt:lpstr>
      <vt:lpstr>KEGIATAN KEWIRAUSAHAAN</vt:lpstr>
      <vt:lpstr>TUJUAN KEWIRAUSAHAAN</vt:lpstr>
      <vt:lpstr>PowerPoint Presentation</vt:lpstr>
      <vt:lpstr>PENGERTIAN WIRAUSAHA</vt:lpstr>
      <vt:lpstr>Manfaat Wirausaha</vt:lpstr>
      <vt:lpstr>SIKAP MENTAL</vt:lpstr>
      <vt:lpstr>Bagaimana menumbuhkan mental wirausaha?</vt:lpstr>
      <vt:lpstr>Syarat Wirausaha</vt:lpstr>
      <vt:lpstr>PERILAKU WIRAUSAHA</vt:lpstr>
      <vt:lpstr>KARAKTERISTIK WIRAUSAHAWAN</vt:lpstr>
      <vt:lpstr>TEKAD &amp; NIAT WIRAUSAHA</vt:lpstr>
      <vt:lpstr>Faktor Keberhasilan Berwirausaha</vt:lpstr>
      <vt:lpstr>Faktor Kegagalan Berwirausaha</vt:lpstr>
      <vt:lpstr>KELEBIHAN YANG DIMILIKI WIRAUSHA</vt:lpstr>
      <vt:lpstr>KEKURANGAN YANG DIMILIKI WIRAUSHA</vt:lpstr>
      <vt:lpstr>Bingung Cara Jadi Wirausahawan ???</vt:lpstr>
      <vt:lpstr>Langkah – Langkah Menjadi Wirausahawan :</vt:lpstr>
      <vt:lpstr>Contoh Wirausahawan Indonesia</vt:lpstr>
      <vt:lpstr>Tips Menjadi Pengusaha Sukses ala Bob Sadino</vt:lpstr>
      <vt:lpstr>JADI, APA PILIHANMU ?</vt:lpstr>
      <vt:lpstr>PROJECT YANG PERNAH DIKERJAKAN</vt:lpstr>
      <vt:lpstr>PowerPoint Presentation</vt:lpstr>
      <vt:lpstr>PowerPoint Presentation</vt:lpstr>
      <vt:lpstr>SOUNDRENALINE</vt:lpstr>
      <vt:lpstr>PERHITUNGAN SIMPLE BISNIS PEMBESARAN IKAN ARWANA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MENGENAL KEWIRAUSAHAAN</dc:title>
  <dc:creator>harry furqan</dc:creator>
  <cp:lastModifiedBy>harry furqan</cp:lastModifiedBy>
  <cp:revision>47</cp:revision>
  <dcterms:created xsi:type="dcterms:W3CDTF">2020-12-16T04:15:11Z</dcterms:created>
  <dcterms:modified xsi:type="dcterms:W3CDTF">2020-12-18T17:41:34Z</dcterms:modified>
</cp:coreProperties>
</file>